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8" r:id="rId1"/>
  </p:sldMasterIdLst>
  <p:notesMasterIdLst>
    <p:notesMasterId r:id="rId15"/>
  </p:notes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C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14"/>
    <p:restoredTop sz="94621"/>
  </p:normalViewPr>
  <p:slideViewPr>
    <p:cSldViewPr snapToGrid="0" snapToObjects="1">
      <p:cViewPr varScale="1">
        <p:scale>
          <a:sx n="91" d="100"/>
          <a:sy n="91" d="100"/>
        </p:scale>
        <p:origin x="12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7E2832-6111-284C-B7BF-C714D7F58E8A}" type="doc">
      <dgm:prSet loTypeId="urn:microsoft.com/office/officeart/2005/8/layout/gear1" loCatId="" qsTypeId="urn:microsoft.com/office/officeart/2005/8/quickstyle/simple4" qsCatId="simple" csTypeId="urn:microsoft.com/office/officeart/2005/8/colors/accent1_2" csCatId="accent1" phldr="1"/>
      <dgm:spPr/>
    </dgm:pt>
    <dgm:pt modelId="{9E516DEC-471C-E242-A2EB-935D0B4E5CEF}">
      <dgm:prSet phldrT="[Text]"/>
      <dgm:spPr/>
      <dgm:t>
        <a:bodyPr/>
        <a:lstStyle/>
        <a:p>
          <a:r>
            <a:rPr lang="pt-BR" dirty="0" smtClean="0"/>
            <a:t>Automatizar processos</a:t>
          </a:r>
          <a:endParaRPr lang="pt-BR" dirty="0"/>
        </a:p>
      </dgm:t>
    </dgm:pt>
    <dgm:pt modelId="{F3FB138E-1873-294C-B726-3840443C962C}" type="parTrans" cxnId="{5D313A02-9BAB-0847-A3E3-1B8C1F453E87}">
      <dgm:prSet/>
      <dgm:spPr/>
      <dgm:t>
        <a:bodyPr/>
        <a:lstStyle/>
        <a:p>
          <a:endParaRPr lang="pt-BR"/>
        </a:p>
      </dgm:t>
    </dgm:pt>
    <dgm:pt modelId="{D835F182-4909-254F-8944-41742F9028D6}" type="sibTrans" cxnId="{5D313A02-9BAB-0847-A3E3-1B8C1F453E87}">
      <dgm:prSet/>
      <dgm:spPr/>
      <dgm:t>
        <a:bodyPr/>
        <a:lstStyle/>
        <a:p>
          <a:endParaRPr lang="pt-BR"/>
        </a:p>
      </dgm:t>
    </dgm:pt>
    <dgm:pt modelId="{B2417170-E202-784D-8700-A94F90DB9A38}">
      <dgm:prSet phldrT="[Text]"/>
      <dgm:spPr/>
      <dgm:t>
        <a:bodyPr/>
        <a:lstStyle/>
        <a:p>
          <a:r>
            <a:rPr lang="pt-BR" dirty="0" smtClean="0"/>
            <a:t>Melhoria contínua</a:t>
          </a:r>
          <a:endParaRPr lang="pt-BR" dirty="0"/>
        </a:p>
      </dgm:t>
    </dgm:pt>
    <dgm:pt modelId="{B7BC7263-311A-CE4C-BC88-19233C50F5CC}" type="parTrans" cxnId="{8EB53E61-0325-7248-AC10-70F5A03181BC}">
      <dgm:prSet/>
      <dgm:spPr/>
      <dgm:t>
        <a:bodyPr/>
        <a:lstStyle/>
        <a:p>
          <a:endParaRPr lang="pt-BR"/>
        </a:p>
      </dgm:t>
    </dgm:pt>
    <dgm:pt modelId="{CFA0E13B-9C9B-7D45-9FB1-8EE83407B7F2}" type="sibTrans" cxnId="{8EB53E61-0325-7248-AC10-70F5A03181BC}">
      <dgm:prSet/>
      <dgm:spPr/>
      <dgm:t>
        <a:bodyPr/>
        <a:lstStyle/>
        <a:p>
          <a:endParaRPr lang="pt-BR"/>
        </a:p>
      </dgm:t>
    </dgm:pt>
    <dgm:pt modelId="{65A3CF03-9BB8-664D-B031-B379740CEC79}">
      <dgm:prSet phldrT="[Text]"/>
      <dgm:spPr/>
      <dgm:t>
        <a:bodyPr/>
        <a:lstStyle/>
        <a:p>
          <a:r>
            <a:rPr lang="pt-BR" dirty="0" smtClean="0"/>
            <a:t>Foco no cliente</a:t>
          </a:r>
          <a:endParaRPr lang="pt-BR" dirty="0"/>
        </a:p>
      </dgm:t>
    </dgm:pt>
    <dgm:pt modelId="{A61997BC-1670-3644-9AC1-0F5C9CB3954B}" type="parTrans" cxnId="{B2CDDFA2-846D-5641-B110-F0D4B7DD2CFB}">
      <dgm:prSet/>
      <dgm:spPr/>
      <dgm:t>
        <a:bodyPr/>
        <a:lstStyle/>
        <a:p>
          <a:endParaRPr lang="pt-BR"/>
        </a:p>
      </dgm:t>
    </dgm:pt>
    <dgm:pt modelId="{2CB3071E-7D6F-E742-BBA1-985CEA6DAECB}" type="sibTrans" cxnId="{B2CDDFA2-846D-5641-B110-F0D4B7DD2CFB}">
      <dgm:prSet/>
      <dgm:spPr/>
      <dgm:t>
        <a:bodyPr/>
        <a:lstStyle/>
        <a:p>
          <a:endParaRPr lang="pt-BR"/>
        </a:p>
      </dgm:t>
    </dgm:pt>
    <dgm:pt modelId="{610B3FF7-7D7D-3043-8E79-410A8F7DAB19}" type="pres">
      <dgm:prSet presAssocID="{F77E2832-6111-284C-B7BF-C714D7F58E8A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326193AD-1F88-534E-8242-7CC66B078EB3}" type="pres">
      <dgm:prSet presAssocID="{9E516DEC-471C-E242-A2EB-935D0B4E5CEF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EF250F-3EE4-0741-BCF1-282B53278474}" type="pres">
      <dgm:prSet presAssocID="{9E516DEC-471C-E242-A2EB-935D0B4E5CEF}" presName="gear1srcNode" presStyleLbl="node1" presStyleIdx="0" presStyleCnt="3"/>
      <dgm:spPr/>
      <dgm:t>
        <a:bodyPr/>
        <a:lstStyle/>
        <a:p>
          <a:endParaRPr lang="pt-BR"/>
        </a:p>
      </dgm:t>
    </dgm:pt>
    <dgm:pt modelId="{0EBFE1AC-9D72-0947-A8F5-F6201DAF4A28}" type="pres">
      <dgm:prSet presAssocID="{9E516DEC-471C-E242-A2EB-935D0B4E5CEF}" presName="gear1dstNode" presStyleLbl="node1" presStyleIdx="0" presStyleCnt="3"/>
      <dgm:spPr/>
      <dgm:t>
        <a:bodyPr/>
        <a:lstStyle/>
        <a:p>
          <a:endParaRPr lang="pt-BR"/>
        </a:p>
      </dgm:t>
    </dgm:pt>
    <dgm:pt modelId="{E6606591-D275-C14F-B831-5D879E10FAE3}" type="pres">
      <dgm:prSet presAssocID="{B2417170-E202-784D-8700-A94F90DB9A38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C1C9FC5-7A0E-7241-8730-1774A9EBD18F}" type="pres">
      <dgm:prSet presAssocID="{B2417170-E202-784D-8700-A94F90DB9A38}" presName="gear2srcNode" presStyleLbl="node1" presStyleIdx="1" presStyleCnt="3"/>
      <dgm:spPr/>
      <dgm:t>
        <a:bodyPr/>
        <a:lstStyle/>
        <a:p>
          <a:endParaRPr lang="pt-BR"/>
        </a:p>
      </dgm:t>
    </dgm:pt>
    <dgm:pt modelId="{F8863850-2306-F549-87F3-0096438CE725}" type="pres">
      <dgm:prSet presAssocID="{B2417170-E202-784D-8700-A94F90DB9A38}" presName="gear2dstNode" presStyleLbl="node1" presStyleIdx="1" presStyleCnt="3"/>
      <dgm:spPr/>
      <dgm:t>
        <a:bodyPr/>
        <a:lstStyle/>
        <a:p>
          <a:endParaRPr lang="pt-BR"/>
        </a:p>
      </dgm:t>
    </dgm:pt>
    <dgm:pt modelId="{0F34EA02-81F3-6240-92A4-67B44F628CAC}" type="pres">
      <dgm:prSet presAssocID="{65A3CF03-9BB8-664D-B031-B379740CEC79}" presName="gear3" presStyleLbl="node1" presStyleIdx="2" presStyleCnt="3"/>
      <dgm:spPr/>
      <dgm:t>
        <a:bodyPr/>
        <a:lstStyle/>
        <a:p>
          <a:endParaRPr lang="pt-BR"/>
        </a:p>
      </dgm:t>
    </dgm:pt>
    <dgm:pt modelId="{BD0D8940-C22F-2140-A85E-EE6C208C0118}" type="pres">
      <dgm:prSet presAssocID="{65A3CF03-9BB8-664D-B031-B379740CEC79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8B85C7B-99A4-F440-8413-88068DC4AC4A}" type="pres">
      <dgm:prSet presAssocID="{65A3CF03-9BB8-664D-B031-B379740CEC79}" presName="gear3srcNode" presStyleLbl="node1" presStyleIdx="2" presStyleCnt="3"/>
      <dgm:spPr/>
      <dgm:t>
        <a:bodyPr/>
        <a:lstStyle/>
        <a:p>
          <a:endParaRPr lang="pt-BR"/>
        </a:p>
      </dgm:t>
    </dgm:pt>
    <dgm:pt modelId="{15AE85EC-7BAD-1047-8482-4CFD0B4B50A0}" type="pres">
      <dgm:prSet presAssocID="{65A3CF03-9BB8-664D-B031-B379740CEC79}" presName="gear3dstNode" presStyleLbl="node1" presStyleIdx="2" presStyleCnt="3"/>
      <dgm:spPr/>
      <dgm:t>
        <a:bodyPr/>
        <a:lstStyle/>
        <a:p>
          <a:endParaRPr lang="pt-BR"/>
        </a:p>
      </dgm:t>
    </dgm:pt>
    <dgm:pt modelId="{938ED259-C562-FA44-BC21-AA51BD928A52}" type="pres">
      <dgm:prSet presAssocID="{D835F182-4909-254F-8944-41742F9028D6}" presName="connector1" presStyleLbl="sibTrans2D1" presStyleIdx="0" presStyleCnt="3"/>
      <dgm:spPr/>
      <dgm:t>
        <a:bodyPr/>
        <a:lstStyle/>
        <a:p>
          <a:endParaRPr lang="pt-BR"/>
        </a:p>
      </dgm:t>
    </dgm:pt>
    <dgm:pt modelId="{81EC936B-9764-2F4D-BA0F-0CE7242536F0}" type="pres">
      <dgm:prSet presAssocID="{CFA0E13B-9C9B-7D45-9FB1-8EE83407B7F2}" presName="connector2" presStyleLbl="sibTrans2D1" presStyleIdx="1" presStyleCnt="3"/>
      <dgm:spPr/>
      <dgm:t>
        <a:bodyPr/>
        <a:lstStyle/>
        <a:p>
          <a:endParaRPr lang="pt-BR"/>
        </a:p>
      </dgm:t>
    </dgm:pt>
    <dgm:pt modelId="{37DF0B2A-E1EB-1D4B-A6CA-722BD598D293}" type="pres">
      <dgm:prSet presAssocID="{2CB3071E-7D6F-E742-BBA1-985CEA6DAECB}" presName="connector3" presStyleLbl="sibTrans2D1" presStyleIdx="2" presStyleCnt="3"/>
      <dgm:spPr/>
      <dgm:t>
        <a:bodyPr/>
        <a:lstStyle/>
        <a:p>
          <a:endParaRPr lang="pt-BR"/>
        </a:p>
      </dgm:t>
    </dgm:pt>
  </dgm:ptLst>
  <dgm:cxnLst>
    <dgm:cxn modelId="{7F123390-2176-104C-BC2A-F4436CE94691}" type="presOf" srcId="{9E516DEC-471C-E242-A2EB-935D0B4E5CEF}" destId="{0EBFE1AC-9D72-0947-A8F5-F6201DAF4A28}" srcOrd="2" destOrd="0" presId="urn:microsoft.com/office/officeart/2005/8/layout/gear1"/>
    <dgm:cxn modelId="{DC3DA932-18AE-B140-9481-70755F521018}" type="presOf" srcId="{9E516DEC-471C-E242-A2EB-935D0B4E5CEF}" destId="{326193AD-1F88-534E-8242-7CC66B078EB3}" srcOrd="0" destOrd="0" presId="urn:microsoft.com/office/officeart/2005/8/layout/gear1"/>
    <dgm:cxn modelId="{BA2BD9D4-D738-7A47-B175-11288577B4C6}" type="presOf" srcId="{B2417170-E202-784D-8700-A94F90DB9A38}" destId="{E6606591-D275-C14F-B831-5D879E10FAE3}" srcOrd="0" destOrd="0" presId="urn:microsoft.com/office/officeart/2005/8/layout/gear1"/>
    <dgm:cxn modelId="{D87AC792-DFDB-3A48-9BD1-C11E54028531}" type="presOf" srcId="{F77E2832-6111-284C-B7BF-C714D7F58E8A}" destId="{610B3FF7-7D7D-3043-8E79-410A8F7DAB19}" srcOrd="0" destOrd="0" presId="urn:microsoft.com/office/officeart/2005/8/layout/gear1"/>
    <dgm:cxn modelId="{B2CDDFA2-846D-5641-B110-F0D4B7DD2CFB}" srcId="{F77E2832-6111-284C-B7BF-C714D7F58E8A}" destId="{65A3CF03-9BB8-664D-B031-B379740CEC79}" srcOrd="2" destOrd="0" parTransId="{A61997BC-1670-3644-9AC1-0F5C9CB3954B}" sibTransId="{2CB3071E-7D6F-E742-BBA1-985CEA6DAECB}"/>
    <dgm:cxn modelId="{F48120E1-3C1C-CF41-BBC7-B4E033105DEE}" type="presOf" srcId="{65A3CF03-9BB8-664D-B031-B379740CEC79}" destId="{BD0D8940-C22F-2140-A85E-EE6C208C0118}" srcOrd="1" destOrd="0" presId="urn:microsoft.com/office/officeart/2005/8/layout/gear1"/>
    <dgm:cxn modelId="{79DDA250-9BAD-9E43-8928-845E0ED0EDDE}" type="presOf" srcId="{2CB3071E-7D6F-E742-BBA1-985CEA6DAECB}" destId="{37DF0B2A-E1EB-1D4B-A6CA-722BD598D293}" srcOrd="0" destOrd="0" presId="urn:microsoft.com/office/officeart/2005/8/layout/gear1"/>
    <dgm:cxn modelId="{88B3A74F-60B9-024A-9D2B-ABC1F2454680}" type="presOf" srcId="{9E516DEC-471C-E242-A2EB-935D0B4E5CEF}" destId="{FFEF250F-3EE4-0741-BCF1-282B53278474}" srcOrd="1" destOrd="0" presId="urn:microsoft.com/office/officeart/2005/8/layout/gear1"/>
    <dgm:cxn modelId="{8B70B38D-3C5C-0949-AD0D-70FDBF43EDEC}" type="presOf" srcId="{B2417170-E202-784D-8700-A94F90DB9A38}" destId="{3C1C9FC5-7A0E-7241-8730-1774A9EBD18F}" srcOrd="1" destOrd="0" presId="urn:microsoft.com/office/officeart/2005/8/layout/gear1"/>
    <dgm:cxn modelId="{5D313A02-9BAB-0847-A3E3-1B8C1F453E87}" srcId="{F77E2832-6111-284C-B7BF-C714D7F58E8A}" destId="{9E516DEC-471C-E242-A2EB-935D0B4E5CEF}" srcOrd="0" destOrd="0" parTransId="{F3FB138E-1873-294C-B726-3840443C962C}" sibTransId="{D835F182-4909-254F-8944-41742F9028D6}"/>
    <dgm:cxn modelId="{49300D3A-643F-D44F-BD82-C0B931F8011C}" type="presOf" srcId="{D835F182-4909-254F-8944-41742F9028D6}" destId="{938ED259-C562-FA44-BC21-AA51BD928A52}" srcOrd="0" destOrd="0" presId="urn:microsoft.com/office/officeart/2005/8/layout/gear1"/>
    <dgm:cxn modelId="{8EB53E61-0325-7248-AC10-70F5A03181BC}" srcId="{F77E2832-6111-284C-B7BF-C714D7F58E8A}" destId="{B2417170-E202-784D-8700-A94F90DB9A38}" srcOrd="1" destOrd="0" parTransId="{B7BC7263-311A-CE4C-BC88-19233C50F5CC}" sibTransId="{CFA0E13B-9C9B-7D45-9FB1-8EE83407B7F2}"/>
    <dgm:cxn modelId="{C192D85F-C7E2-1849-BBDE-1D3914954EF7}" type="presOf" srcId="{65A3CF03-9BB8-664D-B031-B379740CEC79}" destId="{0F34EA02-81F3-6240-92A4-67B44F628CAC}" srcOrd="0" destOrd="0" presId="urn:microsoft.com/office/officeart/2005/8/layout/gear1"/>
    <dgm:cxn modelId="{25958FC2-D0C8-B044-9332-19FC3D2A3C4B}" type="presOf" srcId="{65A3CF03-9BB8-664D-B031-B379740CEC79}" destId="{78B85C7B-99A4-F440-8413-88068DC4AC4A}" srcOrd="2" destOrd="0" presId="urn:microsoft.com/office/officeart/2005/8/layout/gear1"/>
    <dgm:cxn modelId="{6AF5ACCE-D918-554C-8F9B-357168FAF3DD}" type="presOf" srcId="{CFA0E13B-9C9B-7D45-9FB1-8EE83407B7F2}" destId="{81EC936B-9764-2F4D-BA0F-0CE7242536F0}" srcOrd="0" destOrd="0" presId="urn:microsoft.com/office/officeart/2005/8/layout/gear1"/>
    <dgm:cxn modelId="{61CF3BC0-08F0-D24A-AEE6-383E351E7C50}" type="presOf" srcId="{B2417170-E202-784D-8700-A94F90DB9A38}" destId="{F8863850-2306-F549-87F3-0096438CE725}" srcOrd="2" destOrd="0" presId="urn:microsoft.com/office/officeart/2005/8/layout/gear1"/>
    <dgm:cxn modelId="{BFEA380D-9105-FA4F-8626-F3D9FC6B5176}" type="presOf" srcId="{65A3CF03-9BB8-664D-B031-B379740CEC79}" destId="{15AE85EC-7BAD-1047-8482-4CFD0B4B50A0}" srcOrd="3" destOrd="0" presId="urn:microsoft.com/office/officeart/2005/8/layout/gear1"/>
    <dgm:cxn modelId="{96B41BA0-A83E-4A4B-AF39-2DCF7624D697}" type="presParOf" srcId="{610B3FF7-7D7D-3043-8E79-410A8F7DAB19}" destId="{326193AD-1F88-534E-8242-7CC66B078EB3}" srcOrd="0" destOrd="0" presId="urn:microsoft.com/office/officeart/2005/8/layout/gear1"/>
    <dgm:cxn modelId="{1086465E-4CED-8C4A-9597-2F4A8AF18E37}" type="presParOf" srcId="{610B3FF7-7D7D-3043-8E79-410A8F7DAB19}" destId="{FFEF250F-3EE4-0741-BCF1-282B53278474}" srcOrd="1" destOrd="0" presId="urn:microsoft.com/office/officeart/2005/8/layout/gear1"/>
    <dgm:cxn modelId="{BA9BA0BF-3A8A-8543-AB1E-9FA9B239195F}" type="presParOf" srcId="{610B3FF7-7D7D-3043-8E79-410A8F7DAB19}" destId="{0EBFE1AC-9D72-0947-A8F5-F6201DAF4A28}" srcOrd="2" destOrd="0" presId="urn:microsoft.com/office/officeart/2005/8/layout/gear1"/>
    <dgm:cxn modelId="{4DC6D162-86DD-2944-B9E7-4D9A9C3E242D}" type="presParOf" srcId="{610B3FF7-7D7D-3043-8E79-410A8F7DAB19}" destId="{E6606591-D275-C14F-B831-5D879E10FAE3}" srcOrd="3" destOrd="0" presId="urn:microsoft.com/office/officeart/2005/8/layout/gear1"/>
    <dgm:cxn modelId="{6F8A25FF-5C53-1F43-8118-9E2BC6C67BA1}" type="presParOf" srcId="{610B3FF7-7D7D-3043-8E79-410A8F7DAB19}" destId="{3C1C9FC5-7A0E-7241-8730-1774A9EBD18F}" srcOrd="4" destOrd="0" presId="urn:microsoft.com/office/officeart/2005/8/layout/gear1"/>
    <dgm:cxn modelId="{3D9FCDB8-8072-CA44-9E6D-397478984952}" type="presParOf" srcId="{610B3FF7-7D7D-3043-8E79-410A8F7DAB19}" destId="{F8863850-2306-F549-87F3-0096438CE725}" srcOrd="5" destOrd="0" presId="urn:microsoft.com/office/officeart/2005/8/layout/gear1"/>
    <dgm:cxn modelId="{A8F46986-3F2F-8747-9862-36009ACF38AC}" type="presParOf" srcId="{610B3FF7-7D7D-3043-8E79-410A8F7DAB19}" destId="{0F34EA02-81F3-6240-92A4-67B44F628CAC}" srcOrd="6" destOrd="0" presId="urn:microsoft.com/office/officeart/2005/8/layout/gear1"/>
    <dgm:cxn modelId="{99496E90-7A1D-B042-AA79-9535DCC1DCEE}" type="presParOf" srcId="{610B3FF7-7D7D-3043-8E79-410A8F7DAB19}" destId="{BD0D8940-C22F-2140-A85E-EE6C208C0118}" srcOrd="7" destOrd="0" presId="urn:microsoft.com/office/officeart/2005/8/layout/gear1"/>
    <dgm:cxn modelId="{65A107CD-073A-6B47-93BD-09F32635B1BE}" type="presParOf" srcId="{610B3FF7-7D7D-3043-8E79-410A8F7DAB19}" destId="{78B85C7B-99A4-F440-8413-88068DC4AC4A}" srcOrd="8" destOrd="0" presId="urn:microsoft.com/office/officeart/2005/8/layout/gear1"/>
    <dgm:cxn modelId="{A8AB852F-420E-B149-8F4E-50197B29835E}" type="presParOf" srcId="{610B3FF7-7D7D-3043-8E79-410A8F7DAB19}" destId="{15AE85EC-7BAD-1047-8482-4CFD0B4B50A0}" srcOrd="9" destOrd="0" presId="urn:microsoft.com/office/officeart/2005/8/layout/gear1"/>
    <dgm:cxn modelId="{1DCB09C0-AEDF-FE4C-BF77-2772C72AA6DF}" type="presParOf" srcId="{610B3FF7-7D7D-3043-8E79-410A8F7DAB19}" destId="{938ED259-C562-FA44-BC21-AA51BD928A52}" srcOrd="10" destOrd="0" presId="urn:microsoft.com/office/officeart/2005/8/layout/gear1"/>
    <dgm:cxn modelId="{C97BED76-0F08-5744-A01C-BFA5B1A58718}" type="presParOf" srcId="{610B3FF7-7D7D-3043-8E79-410A8F7DAB19}" destId="{81EC936B-9764-2F4D-BA0F-0CE7242536F0}" srcOrd="11" destOrd="0" presId="urn:microsoft.com/office/officeart/2005/8/layout/gear1"/>
    <dgm:cxn modelId="{0EE651A5-D09D-8C4C-AF6F-42F45956DA3E}" type="presParOf" srcId="{610B3FF7-7D7D-3043-8E79-410A8F7DAB19}" destId="{37DF0B2A-E1EB-1D4B-A6CA-722BD598D293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2DF3F9-C5A3-3843-87CF-ECCE16A8101D}" type="doc">
      <dgm:prSet loTypeId="urn:microsoft.com/office/officeart/2005/8/layout/funnel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D2A248C9-91FC-414C-BE1F-F64BE0177897}">
      <dgm:prSet phldrT="[Text]"/>
      <dgm:spPr/>
      <dgm:t>
        <a:bodyPr/>
        <a:lstStyle/>
        <a:p>
          <a:r>
            <a:rPr lang="pt-BR" dirty="0" smtClean="0"/>
            <a:t>Auditoria</a:t>
          </a:r>
          <a:r>
            <a:rPr lang="pt-BR" baseline="0" dirty="0" smtClean="0"/>
            <a:t> externa</a:t>
          </a:r>
          <a:endParaRPr lang="pt-BR" dirty="0"/>
        </a:p>
      </dgm:t>
    </dgm:pt>
    <dgm:pt modelId="{49B15DD9-ED62-4047-9801-29739F9187E5}" type="parTrans" cxnId="{341D336D-F8B1-3349-A08C-5CA74C9EF73E}">
      <dgm:prSet/>
      <dgm:spPr/>
      <dgm:t>
        <a:bodyPr/>
        <a:lstStyle/>
        <a:p>
          <a:endParaRPr lang="pt-BR"/>
        </a:p>
      </dgm:t>
    </dgm:pt>
    <dgm:pt modelId="{B4E7B6A3-F83C-0946-9CDB-B067FFC55C73}" type="sibTrans" cxnId="{341D336D-F8B1-3349-A08C-5CA74C9EF73E}">
      <dgm:prSet/>
      <dgm:spPr/>
      <dgm:t>
        <a:bodyPr/>
        <a:lstStyle/>
        <a:p>
          <a:endParaRPr lang="pt-BR"/>
        </a:p>
      </dgm:t>
    </dgm:pt>
    <dgm:pt modelId="{CCEE52EB-97F7-914D-8A59-479836712030}">
      <dgm:prSet phldrT="[Text]"/>
      <dgm:spPr/>
      <dgm:t>
        <a:bodyPr/>
        <a:lstStyle/>
        <a:p>
          <a:r>
            <a:rPr lang="pt-BR" dirty="0" smtClean="0"/>
            <a:t>Aumento</a:t>
          </a:r>
          <a:r>
            <a:rPr lang="pt-BR" baseline="0" dirty="0" smtClean="0"/>
            <a:t> de clientes</a:t>
          </a:r>
          <a:endParaRPr lang="pt-BR" dirty="0"/>
        </a:p>
      </dgm:t>
    </dgm:pt>
    <dgm:pt modelId="{3A46FA69-CBAA-2240-B5D5-DC3941DAFDC7}" type="parTrans" cxnId="{E211192D-F4D7-0640-8FCF-848FF06B850F}">
      <dgm:prSet/>
      <dgm:spPr/>
      <dgm:t>
        <a:bodyPr/>
        <a:lstStyle/>
        <a:p>
          <a:endParaRPr lang="pt-BR"/>
        </a:p>
      </dgm:t>
    </dgm:pt>
    <dgm:pt modelId="{92EE3559-2903-7A41-B3AC-2087A7A5EB51}" type="sibTrans" cxnId="{E211192D-F4D7-0640-8FCF-848FF06B850F}">
      <dgm:prSet/>
      <dgm:spPr/>
      <dgm:t>
        <a:bodyPr/>
        <a:lstStyle/>
        <a:p>
          <a:endParaRPr lang="pt-BR"/>
        </a:p>
      </dgm:t>
    </dgm:pt>
    <dgm:pt modelId="{FFC8765D-5863-6042-A14A-05602EE94FE6}">
      <dgm:prSet phldrT="[Text]"/>
      <dgm:spPr/>
      <dgm:t>
        <a:bodyPr/>
        <a:lstStyle/>
        <a:p>
          <a:r>
            <a:rPr lang="pt-BR" dirty="0" smtClean="0"/>
            <a:t>Falta de funcionários</a:t>
          </a:r>
          <a:endParaRPr lang="pt-BR" dirty="0"/>
        </a:p>
      </dgm:t>
    </dgm:pt>
    <dgm:pt modelId="{E2E61CAE-D862-4E4B-8A3A-10B0BC5D55D2}" type="parTrans" cxnId="{C95DFE3B-A39E-3D41-8FC2-3225B5F3EDBC}">
      <dgm:prSet/>
      <dgm:spPr/>
      <dgm:t>
        <a:bodyPr/>
        <a:lstStyle/>
        <a:p>
          <a:endParaRPr lang="pt-BR"/>
        </a:p>
      </dgm:t>
    </dgm:pt>
    <dgm:pt modelId="{D6A4CCAE-93A2-084B-867C-36C272C4CEC5}" type="sibTrans" cxnId="{C95DFE3B-A39E-3D41-8FC2-3225B5F3EDBC}">
      <dgm:prSet/>
      <dgm:spPr/>
      <dgm:t>
        <a:bodyPr/>
        <a:lstStyle/>
        <a:p>
          <a:endParaRPr lang="pt-BR"/>
        </a:p>
      </dgm:t>
    </dgm:pt>
    <dgm:pt modelId="{B4A90676-122C-174D-8B48-E5A4523D51F5}">
      <dgm:prSet phldrT="[Text]"/>
      <dgm:spPr/>
      <dgm:t>
        <a:bodyPr/>
        <a:lstStyle/>
        <a:p>
          <a:r>
            <a:rPr lang="pt-BR" dirty="0" smtClean="0"/>
            <a:t>Sucesso</a:t>
          </a:r>
        </a:p>
      </dgm:t>
    </dgm:pt>
    <dgm:pt modelId="{4C00027C-98F5-2747-B9EC-368F41191FF5}" type="parTrans" cxnId="{D2D04AC7-6C2B-5244-A3E2-CDDAC5CC54EB}">
      <dgm:prSet/>
      <dgm:spPr/>
      <dgm:t>
        <a:bodyPr/>
        <a:lstStyle/>
        <a:p>
          <a:endParaRPr lang="pt-BR"/>
        </a:p>
      </dgm:t>
    </dgm:pt>
    <dgm:pt modelId="{3273C9C0-05B5-C442-8E5E-3850BA4AA631}" type="sibTrans" cxnId="{D2D04AC7-6C2B-5244-A3E2-CDDAC5CC54EB}">
      <dgm:prSet/>
      <dgm:spPr/>
      <dgm:t>
        <a:bodyPr/>
        <a:lstStyle/>
        <a:p>
          <a:endParaRPr lang="pt-BR"/>
        </a:p>
      </dgm:t>
    </dgm:pt>
    <dgm:pt modelId="{4FE9C16A-4924-7940-A499-F533887875E8}" type="pres">
      <dgm:prSet presAssocID="{602DF3F9-C5A3-3843-87CF-ECCE16A8101D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E32E2A65-BBA8-9240-9988-A68CC4AA57B7}" type="pres">
      <dgm:prSet presAssocID="{602DF3F9-C5A3-3843-87CF-ECCE16A8101D}" presName="ellipse" presStyleLbl="trBgShp" presStyleIdx="0" presStyleCnt="1"/>
      <dgm:spPr/>
    </dgm:pt>
    <dgm:pt modelId="{45BB65DC-688E-E248-8CAD-0C98071B4DDF}" type="pres">
      <dgm:prSet presAssocID="{602DF3F9-C5A3-3843-87CF-ECCE16A8101D}" presName="arrow1" presStyleLbl="fgShp" presStyleIdx="0" presStyleCnt="1"/>
      <dgm:spPr/>
    </dgm:pt>
    <dgm:pt modelId="{BAF0AA6C-ED20-2B4F-A1E1-9C1D4747E7F8}" type="pres">
      <dgm:prSet presAssocID="{602DF3F9-C5A3-3843-87CF-ECCE16A8101D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585303E-A311-B64F-9A52-69D8A54CD9C9}" type="pres">
      <dgm:prSet presAssocID="{CCEE52EB-97F7-914D-8A59-479836712030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00345DC-0476-E54B-9921-79800A768E41}" type="pres">
      <dgm:prSet presAssocID="{FFC8765D-5863-6042-A14A-05602EE94FE6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CE12E47-5B0A-D442-AFA1-DAD9DD0A5173}" type="pres">
      <dgm:prSet presAssocID="{B4A90676-122C-174D-8B48-E5A4523D51F5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E12D7E3-D786-864B-A2DF-B44DC5CE247A}" type="pres">
      <dgm:prSet presAssocID="{602DF3F9-C5A3-3843-87CF-ECCE16A8101D}" presName="funnel" presStyleLbl="trAlignAcc1" presStyleIdx="0" presStyleCnt="1"/>
      <dgm:spPr/>
    </dgm:pt>
  </dgm:ptLst>
  <dgm:cxnLst>
    <dgm:cxn modelId="{C95DFE3B-A39E-3D41-8FC2-3225B5F3EDBC}" srcId="{602DF3F9-C5A3-3843-87CF-ECCE16A8101D}" destId="{FFC8765D-5863-6042-A14A-05602EE94FE6}" srcOrd="2" destOrd="0" parTransId="{E2E61CAE-D862-4E4B-8A3A-10B0BC5D55D2}" sibTransId="{D6A4CCAE-93A2-084B-867C-36C272C4CEC5}"/>
    <dgm:cxn modelId="{30060C53-8B4C-1C47-9AD2-4E5A88971161}" type="presOf" srcId="{FFC8765D-5863-6042-A14A-05602EE94FE6}" destId="{8585303E-A311-B64F-9A52-69D8A54CD9C9}" srcOrd="0" destOrd="0" presId="urn:microsoft.com/office/officeart/2005/8/layout/funnel1"/>
    <dgm:cxn modelId="{D2D04AC7-6C2B-5244-A3E2-CDDAC5CC54EB}" srcId="{602DF3F9-C5A3-3843-87CF-ECCE16A8101D}" destId="{B4A90676-122C-174D-8B48-E5A4523D51F5}" srcOrd="3" destOrd="0" parTransId="{4C00027C-98F5-2747-B9EC-368F41191FF5}" sibTransId="{3273C9C0-05B5-C442-8E5E-3850BA4AA631}"/>
    <dgm:cxn modelId="{285C0B80-0BF0-6A49-9942-987B5BC2E60F}" type="presOf" srcId="{D2A248C9-91FC-414C-BE1F-F64BE0177897}" destId="{FCE12E47-5B0A-D442-AFA1-DAD9DD0A5173}" srcOrd="0" destOrd="0" presId="urn:microsoft.com/office/officeart/2005/8/layout/funnel1"/>
    <dgm:cxn modelId="{D1695136-8E43-2C40-9FDE-CB02AEBD6348}" type="presOf" srcId="{B4A90676-122C-174D-8B48-E5A4523D51F5}" destId="{BAF0AA6C-ED20-2B4F-A1E1-9C1D4747E7F8}" srcOrd="0" destOrd="0" presId="urn:microsoft.com/office/officeart/2005/8/layout/funnel1"/>
    <dgm:cxn modelId="{EF587AE7-2F24-BE4F-978F-46DE7722619A}" type="presOf" srcId="{CCEE52EB-97F7-914D-8A59-479836712030}" destId="{300345DC-0476-E54B-9921-79800A768E41}" srcOrd="0" destOrd="0" presId="urn:microsoft.com/office/officeart/2005/8/layout/funnel1"/>
    <dgm:cxn modelId="{875E014F-FE7F-DA45-A201-EEA7F64FB392}" type="presOf" srcId="{602DF3F9-C5A3-3843-87CF-ECCE16A8101D}" destId="{4FE9C16A-4924-7940-A499-F533887875E8}" srcOrd="0" destOrd="0" presId="urn:microsoft.com/office/officeart/2005/8/layout/funnel1"/>
    <dgm:cxn modelId="{E211192D-F4D7-0640-8FCF-848FF06B850F}" srcId="{602DF3F9-C5A3-3843-87CF-ECCE16A8101D}" destId="{CCEE52EB-97F7-914D-8A59-479836712030}" srcOrd="1" destOrd="0" parTransId="{3A46FA69-CBAA-2240-B5D5-DC3941DAFDC7}" sibTransId="{92EE3559-2903-7A41-B3AC-2087A7A5EB51}"/>
    <dgm:cxn modelId="{341D336D-F8B1-3349-A08C-5CA74C9EF73E}" srcId="{602DF3F9-C5A3-3843-87CF-ECCE16A8101D}" destId="{D2A248C9-91FC-414C-BE1F-F64BE0177897}" srcOrd="0" destOrd="0" parTransId="{49B15DD9-ED62-4047-9801-29739F9187E5}" sibTransId="{B4E7B6A3-F83C-0946-9CDB-B067FFC55C73}"/>
    <dgm:cxn modelId="{4922A7AA-215B-1948-869B-5417AEA39427}" type="presParOf" srcId="{4FE9C16A-4924-7940-A499-F533887875E8}" destId="{E32E2A65-BBA8-9240-9988-A68CC4AA57B7}" srcOrd="0" destOrd="0" presId="urn:microsoft.com/office/officeart/2005/8/layout/funnel1"/>
    <dgm:cxn modelId="{AF9463E1-0A41-1B4C-9294-128587EB499E}" type="presParOf" srcId="{4FE9C16A-4924-7940-A499-F533887875E8}" destId="{45BB65DC-688E-E248-8CAD-0C98071B4DDF}" srcOrd="1" destOrd="0" presId="urn:microsoft.com/office/officeart/2005/8/layout/funnel1"/>
    <dgm:cxn modelId="{EC0A579F-92DA-C045-9A2A-1B7CD4638F3C}" type="presParOf" srcId="{4FE9C16A-4924-7940-A499-F533887875E8}" destId="{BAF0AA6C-ED20-2B4F-A1E1-9C1D4747E7F8}" srcOrd="2" destOrd="0" presId="urn:microsoft.com/office/officeart/2005/8/layout/funnel1"/>
    <dgm:cxn modelId="{32305B7A-87B8-824A-88AE-6CCD6C3A253F}" type="presParOf" srcId="{4FE9C16A-4924-7940-A499-F533887875E8}" destId="{8585303E-A311-B64F-9A52-69D8A54CD9C9}" srcOrd="3" destOrd="0" presId="urn:microsoft.com/office/officeart/2005/8/layout/funnel1"/>
    <dgm:cxn modelId="{E65669F0-D1E0-6E4A-81B0-2377B6942411}" type="presParOf" srcId="{4FE9C16A-4924-7940-A499-F533887875E8}" destId="{300345DC-0476-E54B-9921-79800A768E41}" srcOrd="4" destOrd="0" presId="urn:microsoft.com/office/officeart/2005/8/layout/funnel1"/>
    <dgm:cxn modelId="{FD666912-FA96-054C-B30E-6D1EABC64D40}" type="presParOf" srcId="{4FE9C16A-4924-7940-A499-F533887875E8}" destId="{FCE12E47-5B0A-D442-AFA1-DAD9DD0A5173}" srcOrd="5" destOrd="0" presId="urn:microsoft.com/office/officeart/2005/8/layout/funnel1"/>
    <dgm:cxn modelId="{A8B132C2-E966-EB49-B2F2-2F60EA319203}" type="presParOf" srcId="{4FE9C16A-4924-7940-A499-F533887875E8}" destId="{FE12D7E3-D786-864B-A2DF-B44DC5CE247A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6193AD-1F88-534E-8242-7CC66B078EB3}">
      <dsp:nvSpPr>
        <dsp:cNvPr id="0" name=""/>
        <dsp:cNvSpPr/>
      </dsp:nvSpPr>
      <dsp:spPr>
        <a:xfrm>
          <a:off x="2512483" y="1553935"/>
          <a:ext cx="1899254" cy="1899254"/>
        </a:xfrm>
        <a:prstGeom prst="gear9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smtClean="0"/>
            <a:t>Automatizar processos</a:t>
          </a:r>
          <a:endParaRPr lang="pt-BR" sz="1300" kern="1200" dirty="0"/>
        </a:p>
      </dsp:txBody>
      <dsp:txXfrm>
        <a:off x="2894318" y="1998826"/>
        <a:ext cx="1135584" cy="976256"/>
      </dsp:txXfrm>
    </dsp:sp>
    <dsp:sp modelId="{E6606591-D275-C14F-B831-5D879E10FAE3}">
      <dsp:nvSpPr>
        <dsp:cNvPr id="0" name=""/>
        <dsp:cNvSpPr/>
      </dsp:nvSpPr>
      <dsp:spPr>
        <a:xfrm>
          <a:off x="1407462" y="1105020"/>
          <a:ext cx="1381276" cy="1381276"/>
        </a:xfrm>
        <a:prstGeom prst="gear6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smtClean="0"/>
            <a:t>Melhoria contínua</a:t>
          </a:r>
          <a:endParaRPr lang="pt-BR" sz="1300" kern="1200" dirty="0"/>
        </a:p>
      </dsp:txBody>
      <dsp:txXfrm>
        <a:off x="1755202" y="1454862"/>
        <a:ext cx="685796" cy="681592"/>
      </dsp:txXfrm>
    </dsp:sp>
    <dsp:sp modelId="{0F34EA02-81F3-6240-92A4-67B44F628CAC}">
      <dsp:nvSpPr>
        <dsp:cNvPr id="0" name=""/>
        <dsp:cNvSpPr/>
      </dsp:nvSpPr>
      <dsp:spPr>
        <a:xfrm rot="20700000">
          <a:off x="2181118" y="152081"/>
          <a:ext cx="1353368" cy="1353368"/>
        </a:xfrm>
        <a:prstGeom prst="gear6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smtClean="0"/>
            <a:t>Foco no cliente</a:t>
          </a:r>
          <a:endParaRPr lang="pt-BR" sz="1300" kern="1200" dirty="0"/>
        </a:p>
      </dsp:txBody>
      <dsp:txXfrm rot="-20700000">
        <a:off x="2477951" y="448914"/>
        <a:ext cx="759701" cy="759701"/>
      </dsp:txXfrm>
    </dsp:sp>
    <dsp:sp modelId="{938ED259-C562-FA44-BC21-AA51BD928A52}">
      <dsp:nvSpPr>
        <dsp:cNvPr id="0" name=""/>
        <dsp:cNvSpPr/>
      </dsp:nvSpPr>
      <dsp:spPr>
        <a:xfrm>
          <a:off x="2358477" y="1271844"/>
          <a:ext cx="2431045" cy="2431045"/>
        </a:xfrm>
        <a:prstGeom prst="circularArrow">
          <a:avLst>
            <a:gd name="adj1" fmla="val 4688"/>
            <a:gd name="adj2" fmla="val 299029"/>
            <a:gd name="adj3" fmla="val 2495561"/>
            <a:gd name="adj4" fmla="val 15906398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1EC936B-9764-2F4D-BA0F-0CE7242536F0}">
      <dsp:nvSpPr>
        <dsp:cNvPr id="0" name=""/>
        <dsp:cNvSpPr/>
      </dsp:nvSpPr>
      <dsp:spPr>
        <a:xfrm>
          <a:off x="1162841" y="802577"/>
          <a:ext cx="1766306" cy="176630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7DF0B2A-E1EB-1D4B-A6CA-722BD598D293}">
      <dsp:nvSpPr>
        <dsp:cNvPr id="0" name=""/>
        <dsp:cNvSpPr/>
      </dsp:nvSpPr>
      <dsp:spPr>
        <a:xfrm>
          <a:off x="1868070" y="-141176"/>
          <a:ext cx="1904434" cy="190443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2E2A65-BBA8-9240-9988-A68CC4AA57B7}">
      <dsp:nvSpPr>
        <dsp:cNvPr id="0" name=""/>
        <dsp:cNvSpPr/>
      </dsp:nvSpPr>
      <dsp:spPr>
        <a:xfrm>
          <a:off x="883811" y="168908"/>
          <a:ext cx="3229791" cy="1121664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BB65DC-688E-E248-8CAD-0C98071B4DDF}">
      <dsp:nvSpPr>
        <dsp:cNvPr id="0" name=""/>
        <dsp:cNvSpPr/>
      </dsp:nvSpPr>
      <dsp:spPr>
        <a:xfrm>
          <a:off x="2190750" y="2915483"/>
          <a:ext cx="625928" cy="400594"/>
        </a:xfrm>
        <a:prstGeom prst="downArrow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BAF0AA6C-ED20-2B4F-A1E1-9C1D4747E7F8}">
      <dsp:nvSpPr>
        <dsp:cNvPr id="0" name=""/>
        <dsp:cNvSpPr/>
      </dsp:nvSpPr>
      <dsp:spPr>
        <a:xfrm>
          <a:off x="1001485" y="3235959"/>
          <a:ext cx="3004457" cy="751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700" kern="1200" dirty="0" smtClean="0"/>
            <a:t>Sucesso</a:t>
          </a:r>
        </a:p>
      </dsp:txBody>
      <dsp:txXfrm>
        <a:off x="1001485" y="3235959"/>
        <a:ext cx="3004457" cy="751114"/>
      </dsp:txXfrm>
    </dsp:sp>
    <dsp:sp modelId="{8585303E-A311-B64F-9A52-69D8A54CD9C9}">
      <dsp:nvSpPr>
        <dsp:cNvPr id="0" name=""/>
        <dsp:cNvSpPr/>
      </dsp:nvSpPr>
      <dsp:spPr>
        <a:xfrm>
          <a:off x="2058053" y="1377201"/>
          <a:ext cx="1126671" cy="11266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100" kern="1200" dirty="0" smtClean="0"/>
            <a:t>Falta de funcionários</a:t>
          </a:r>
          <a:endParaRPr lang="pt-BR" sz="1100" kern="1200" dirty="0"/>
        </a:p>
      </dsp:txBody>
      <dsp:txXfrm>
        <a:off x="2223050" y="1542198"/>
        <a:ext cx="796677" cy="796677"/>
      </dsp:txXfrm>
    </dsp:sp>
    <dsp:sp modelId="{300345DC-0476-E54B-9921-79800A768E41}">
      <dsp:nvSpPr>
        <dsp:cNvPr id="0" name=""/>
        <dsp:cNvSpPr/>
      </dsp:nvSpPr>
      <dsp:spPr>
        <a:xfrm>
          <a:off x="1251857" y="531947"/>
          <a:ext cx="1126671" cy="11266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100" kern="1200" dirty="0" smtClean="0"/>
            <a:t>Aumento</a:t>
          </a:r>
          <a:r>
            <a:rPr lang="pt-BR" sz="1100" kern="1200" baseline="0" dirty="0" smtClean="0"/>
            <a:t> de clientes</a:t>
          </a:r>
          <a:endParaRPr lang="pt-BR" sz="1100" kern="1200" dirty="0"/>
        </a:p>
      </dsp:txBody>
      <dsp:txXfrm>
        <a:off x="1416854" y="696944"/>
        <a:ext cx="796677" cy="796677"/>
      </dsp:txXfrm>
    </dsp:sp>
    <dsp:sp modelId="{FCE12E47-5B0A-D442-AFA1-DAD9DD0A5173}">
      <dsp:nvSpPr>
        <dsp:cNvPr id="0" name=""/>
        <dsp:cNvSpPr/>
      </dsp:nvSpPr>
      <dsp:spPr>
        <a:xfrm>
          <a:off x="2403565" y="259543"/>
          <a:ext cx="1126671" cy="11266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100" kern="1200" dirty="0" smtClean="0"/>
            <a:t>Auditoria</a:t>
          </a:r>
          <a:r>
            <a:rPr lang="pt-BR" sz="1100" kern="1200" baseline="0" dirty="0" smtClean="0"/>
            <a:t> externa</a:t>
          </a:r>
          <a:endParaRPr lang="pt-BR" sz="1100" kern="1200" dirty="0"/>
        </a:p>
      </dsp:txBody>
      <dsp:txXfrm>
        <a:off x="2568562" y="424540"/>
        <a:ext cx="796677" cy="796677"/>
      </dsp:txXfrm>
    </dsp:sp>
    <dsp:sp modelId="{FE12D7E3-D786-864B-A2DF-B44DC5CE247A}">
      <dsp:nvSpPr>
        <dsp:cNvPr id="0" name=""/>
        <dsp:cNvSpPr/>
      </dsp:nvSpPr>
      <dsp:spPr>
        <a:xfrm>
          <a:off x="751114" y="31204"/>
          <a:ext cx="3505200" cy="2804160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1E1F49-0CAA-4847-9FBD-4739A0BC3EA2}" type="datetimeFigureOut">
              <a:rPr lang="pt-BR" smtClean="0"/>
              <a:t>15/10/2018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C96C25-4E81-094B-BB20-5616C1476C8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666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96C25-4E81-094B-BB20-5616C1476C83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6040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10/15/18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846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10/15/18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74637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10/15/18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453724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10/15/18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6608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10/15/18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4767759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10/15/18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3777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10/15/18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9346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8E61D-D431-422C-9764-11DAFE33AB63}" type="datetimeFigureOut">
              <a:rPr lang="en-US" smtClean="0"/>
              <a:t>10/15/18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1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10/15/18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095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10/15/18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276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10/15/18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69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10/15/18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50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10/15/18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324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10/15/18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684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10/15/18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919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10/15/18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738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10/15/18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131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 smtClean="0"/>
              <a:t>Melhoria</a:t>
            </a:r>
            <a:r>
              <a:rPr lang="en-US" b="1" dirty="0" smtClean="0"/>
              <a:t> do </a:t>
            </a:r>
            <a:r>
              <a:rPr lang="en-US" b="1" dirty="0" err="1" smtClean="0"/>
              <a:t>processo</a:t>
            </a:r>
            <a:r>
              <a:rPr lang="en-US" b="1" dirty="0" smtClean="0"/>
              <a:t> </a:t>
            </a:r>
            <a:r>
              <a:rPr lang="en-US" b="1" dirty="0" err="1" smtClean="0"/>
              <a:t>Etapa</a:t>
            </a:r>
            <a:r>
              <a:rPr lang="en-US" b="1" dirty="0" smtClean="0"/>
              <a:t> Final</a:t>
            </a:r>
            <a:r>
              <a:rPr lang="en-US" b="1" dirty="0"/>
              <a:t/>
            </a:r>
            <a:br>
              <a:rPr lang="en-US" b="1" dirty="0"/>
            </a:b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Luís Felipe Cândido Marques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787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Abordagem</a:t>
            </a:r>
            <a:endParaRPr lang="pt-BR" dirty="0"/>
          </a:p>
        </p:txBody>
      </p:sp>
      <p:sp>
        <p:nvSpPr>
          <p:cNvPr id="4" name="TextBox 3"/>
          <p:cNvSpPr txBox="1"/>
          <p:nvPr/>
        </p:nvSpPr>
        <p:spPr>
          <a:xfrm>
            <a:off x="677334" y="1455002"/>
            <a:ext cx="90856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Para interagir com todos os envolvidos no processo a abordagem escolhida foi a de um jogo de cartas, onde cada integrante retirava 5 cartas do baralho que continha diversos tipos de melhorias referentes a processos e efetividade. Desta 5 cada usuário deveria escolher aquele que fosse a melhor carta do seu conjunto e colocá-la na mesa, até que todas as cartas se acabassem.</a:t>
            </a:r>
          </a:p>
          <a:p>
            <a:r>
              <a:rPr lang="pt-BR" dirty="0" smtClean="0"/>
              <a:t>Ao final todos integrantes teriam em ordem a sua priorização que deve ser discutida por todos para chegar-se ao bem comum. </a:t>
            </a:r>
          </a:p>
          <a:p>
            <a:r>
              <a:rPr lang="pt-BR" dirty="0" smtClean="0"/>
              <a:t>Vence o colaborador que fizer a sequencia mais próxima da </a:t>
            </a:r>
            <a:r>
              <a:rPr lang="pt-BR" dirty="0" smtClean="0"/>
              <a:t>melhor decidida </a:t>
            </a:r>
            <a:r>
              <a:rPr lang="pt-BR" dirty="0" smtClean="0"/>
              <a:t>por todos. Após a validação de todos os </a:t>
            </a:r>
            <a:r>
              <a:rPr lang="pt-BR" dirty="0" smtClean="0"/>
              <a:t>processos </a:t>
            </a:r>
            <a:r>
              <a:rPr lang="pt-BR" smtClean="0"/>
              <a:t>são documentados </a:t>
            </a:r>
            <a:endParaRPr lang="pt-BR" dirty="0" smtClean="0"/>
          </a:p>
          <a:p>
            <a:endParaRPr lang="pt-BR" dirty="0"/>
          </a:p>
          <a:p>
            <a:r>
              <a:rPr lang="pt-BR" dirty="0" smtClean="0"/>
              <a:t>Como prêmio os participantes ganharam uma diária no resort local.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335237" y="5148775"/>
            <a:ext cx="618978" cy="10550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ounded Rectangle 5"/>
          <p:cNvSpPr/>
          <p:nvPr/>
        </p:nvSpPr>
        <p:spPr>
          <a:xfrm>
            <a:off x="2487637" y="5301175"/>
            <a:ext cx="618978" cy="10550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ounded Rectangle 6"/>
          <p:cNvSpPr/>
          <p:nvPr/>
        </p:nvSpPr>
        <p:spPr>
          <a:xfrm>
            <a:off x="2640037" y="5453575"/>
            <a:ext cx="618978" cy="10550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ounded Rectangle 7"/>
          <p:cNvSpPr/>
          <p:nvPr/>
        </p:nvSpPr>
        <p:spPr>
          <a:xfrm>
            <a:off x="4910667" y="4764257"/>
            <a:ext cx="618978" cy="10550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ounded Rectangle 8"/>
          <p:cNvSpPr/>
          <p:nvPr/>
        </p:nvSpPr>
        <p:spPr>
          <a:xfrm>
            <a:off x="2792437" y="5605975"/>
            <a:ext cx="618978" cy="10550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ounded Rectangle 9"/>
          <p:cNvSpPr/>
          <p:nvPr/>
        </p:nvSpPr>
        <p:spPr>
          <a:xfrm>
            <a:off x="2944837" y="5758375"/>
            <a:ext cx="618978" cy="10550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ounded Rectangle 10"/>
          <p:cNvSpPr/>
          <p:nvPr/>
        </p:nvSpPr>
        <p:spPr>
          <a:xfrm>
            <a:off x="7486097" y="4726743"/>
            <a:ext cx="618978" cy="10550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ounded Rectangle 11"/>
          <p:cNvSpPr/>
          <p:nvPr/>
        </p:nvSpPr>
        <p:spPr>
          <a:xfrm>
            <a:off x="5063067" y="4916657"/>
            <a:ext cx="618978" cy="10550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ounded Rectangle 12"/>
          <p:cNvSpPr/>
          <p:nvPr/>
        </p:nvSpPr>
        <p:spPr>
          <a:xfrm>
            <a:off x="5215467" y="5069057"/>
            <a:ext cx="618978" cy="10550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ounded Rectangle 13"/>
          <p:cNvSpPr/>
          <p:nvPr/>
        </p:nvSpPr>
        <p:spPr>
          <a:xfrm>
            <a:off x="5367867" y="5221457"/>
            <a:ext cx="618978" cy="10550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ounded Rectangle 14"/>
          <p:cNvSpPr/>
          <p:nvPr/>
        </p:nvSpPr>
        <p:spPr>
          <a:xfrm>
            <a:off x="5520267" y="5373857"/>
            <a:ext cx="618978" cy="10550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ounded Rectangle 15"/>
          <p:cNvSpPr/>
          <p:nvPr/>
        </p:nvSpPr>
        <p:spPr>
          <a:xfrm>
            <a:off x="678896" y="4879143"/>
            <a:ext cx="618978" cy="10550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ounded Rectangle 17"/>
          <p:cNvSpPr/>
          <p:nvPr/>
        </p:nvSpPr>
        <p:spPr>
          <a:xfrm>
            <a:off x="7638497" y="4879143"/>
            <a:ext cx="618978" cy="10550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ounded Rectangle 18"/>
          <p:cNvSpPr/>
          <p:nvPr/>
        </p:nvSpPr>
        <p:spPr>
          <a:xfrm>
            <a:off x="7790897" y="5031543"/>
            <a:ext cx="618978" cy="10550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ounded Rectangle 19"/>
          <p:cNvSpPr/>
          <p:nvPr/>
        </p:nvSpPr>
        <p:spPr>
          <a:xfrm>
            <a:off x="7943297" y="5183943"/>
            <a:ext cx="618978" cy="10550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ounded Rectangle 20"/>
          <p:cNvSpPr/>
          <p:nvPr/>
        </p:nvSpPr>
        <p:spPr>
          <a:xfrm>
            <a:off x="831296" y="5031543"/>
            <a:ext cx="618978" cy="10550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ounded Rectangle 21"/>
          <p:cNvSpPr/>
          <p:nvPr/>
        </p:nvSpPr>
        <p:spPr>
          <a:xfrm>
            <a:off x="983696" y="5183943"/>
            <a:ext cx="618978" cy="10550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ounded Rectangle 22"/>
          <p:cNvSpPr/>
          <p:nvPr/>
        </p:nvSpPr>
        <p:spPr>
          <a:xfrm>
            <a:off x="1136096" y="5336343"/>
            <a:ext cx="618978" cy="10550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Smiley Face 23"/>
          <p:cNvSpPr/>
          <p:nvPr/>
        </p:nvSpPr>
        <p:spPr>
          <a:xfrm>
            <a:off x="8139986" y="5605975"/>
            <a:ext cx="269890" cy="32824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Heart 24"/>
          <p:cNvSpPr/>
          <p:nvPr/>
        </p:nvSpPr>
        <p:spPr>
          <a:xfrm>
            <a:off x="5677356" y="5863881"/>
            <a:ext cx="309489" cy="339971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Sun 25"/>
          <p:cNvSpPr/>
          <p:nvPr/>
        </p:nvSpPr>
        <p:spPr>
          <a:xfrm>
            <a:off x="3101926" y="6203852"/>
            <a:ext cx="363545" cy="377482"/>
          </a:xfrm>
          <a:prstGeom prst="su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Lightning Bolt 26"/>
          <p:cNvSpPr/>
          <p:nvPr/>
        </p:nvSpPr>
        <p:spPr>
          <a:xfrm>
            <a:off x="1293185" y="5758375"/>
            <a:ext cx="314178" cy="365759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895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604" y="2400912"/>
            <a:ext cx="1531480" cy="15314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Ferramentas</a:t>
            </a:r>
            <a:endParaRPr lang="pt-BR" dirty="0"/>
          </a:p>
        </p:txBody>
      </p:sp>
      <p:sp>
        <p:nvSpPr>
          <p:cNvPr id="4" name="TextBox 3"/>
          <p:cNvSpPr txBox="1"/>
          <p:nvPr/>
        </p:nvSpPr>
        <p:spPr>
          <a:xfrm>
            <a:off x="677334" y="1455002"/>
            <a:ext cx="90856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Para se atingir o produto final foram utilizadas das seguintes ferramentas:</a:t>
            </a:r>
          </a:p>
          <a:p>
            <a:endParaRPr lang="pt-BR" dirty="0" smtClean="0"/>
          </a:p>
          <a:p>
            <a:pPr marL="342900" indent="-342900">
              <a:buAutoNum type="arabicParenR"/>
            </a:pPr>
            <a:r>
              <a:rPr lang="pt-BR" dirty="0" smtClean="0"/>
              <a:t>Ideação;</a:t>
            </a:r>
          </a:p>
          <a:p>
            <a:pPr marL="342900" indent="-342900">
              <a:buAutoNum type="arabicParenR"/>
            </a:pPr>
            <a:r>
              <a:rPr lang="pt-BR" dirty="0" smtClean="0"/>
              <a:t>Design </a:t>
            </a:r>
            <a:r>
              <a:rPr lang="pt-BR" dirty="0" err="1" smtClean="0"/>
              <a:t>thinking</a:t>
            </a:r>
            <a:r>
              <a:rPr lang="pt-BR" dirty="0" smtClean="0"/>
              <a:t>;</a:t>
            </a:r>
          </a:p>
          <a:p>
            <a:pPr marL="342900" indent="-342900">
              <a:buAutoNum type="arabicParenR"/>
            </a:pPr>
            <a:r>
              <a:rPr lang="pt-BR" dirty="0" err="1" smtClean="0"/>
              <a:t>Kanban</a:t>
            </a:r>
            <a:r>
              <a:rPr lang="pt-BR" dirty="0" smtClean="0"/>
              <a:t>;</a:t>
            </a:r>
          </a:p>
          <a:p>
            <a:pPr marL="342900" indent="-342900">
              <a:buAutoNum type="arabicParenR"/>
            </a:pPr>
            <a:r>
              <a:rPr lang="pt-BR" dirty="0" smtClean="0"/>
              <a:t>Matriz </a:t>
            </a:r>
            <a:r>
              <a:rPr lang="pt-BR" dirty="0" err="1" smtClean="0"/>
              <a:t>Swot</a:t>
            </a:r>
            <a:r>
              <a:rPr lang="pt-BR" dirty="0" smtClean="0"/>
              <a:t>;</a:t>
            </a:r>
          </a:p>
          <a:p>
            <a:pPr marL="342900" indent="-342900">
              <a:buAutoNum type="arabicParenR"/>
            </a:pPr>
            <a:r>
              <a:rPr lang="pt-BR" dirty="0" smtClean="0"/>
              <a:t>Missão e Visão;</a:t>
            </a:r>
          </a:p>
          <a:p>
            <a:pPr marL="342900" indent="-342900">
              <a:buAutoNum type="arabicParenR"/>
            </a:pPr>
            <a:r>
              <a:rPr lang="pt-BR" dirty="0" err="1" smtClean="0"/>
              <a:t>Oportunity</a:t>
            </a:r>
            <a:r>
              <a:rPr lang="pt-BR" dirty="0" smtClean="0"/>
              <a:t> </a:t>
            </a:r>
            <a:r>
              <a:rPr lang="pt-BR" dirty="0" err="1" smtClean="0"/>
              <a:t>Canvas</a:t>
            </a:r>
            <a:r>
              <a:rPr lang="pt-BR" dirty="0" smtClean="0"/>
              <a:t>;</a:t>
            </a:r>
          </a:p>
          <a:p>
            <a:pPr marL="342900" indent="-342900">
              <a:buAutoNum type="arabicParenR"/>
            </a:pPr>
            <a:endParaRPr lang="pt-BR" dirty="0"/>
          </a:p>
          <a:p>
            <a:endParaRPr lang="pt-B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072" y="4173692"/>
            <a:ext cx="3475697" cy="268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90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Resultados</a:t>
            </a:r>
            <a:endParaRPr lang="pt-BR" dirty="0"/>
          </a:p>
        </p:txBody>
      </p:sp>
      <p:sp>
        <p:nvSpPr>
          <p:cNvPr id="4" name="TextBox 3"/>
          <p:cNvSpPr txBox="1"/>
          <p:nvPr/>
        </p:nvSpPr>
        <p:spPr>
          <a:xfrm>
            <a:off x="677334" y="1455002"/>
            <a:ext cx="9085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Os resultados obtidos com esse processo foram consistentes e obtidos da melhor maneira possível. Com isso os principais ganhos no macro fluxo são:</a:t>
            </a:r>
            <a:endParaRPr lang="pt-BR" dirty="0"/>
          </a:p>
          <a:p>
            <a:endParaRPr lang="pt-B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68" y="2960468"/>
            <a:ext cx="1431482" cy="10736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4313" y="2683469"/>
            <a:ext cx="15488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 err="1" smtClean="0"/>
              <a:t>Reports</a:t>
            </a:r>
            <a:r>
              <a:rPr lang="pt-BR" sz="1200" b="1" dirty="0" smtClean="0"/>
              <a:t> Financeiro</a:t>
            </a:r>
            <a:endParaRPr lang="pt-BR" sz="1200" b="1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083135" y="3497274"/>
            <a:ext cx="66118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esultado de imagem para relatori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914" y="2960469"/>
            <a:ext cx="1906954" cy="107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006807" y="2683469"/>
            <a:ext cx="17762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 smtClean="0"/>
              <a:t>Validação e aprovação</a:t>
            </a:r>
            <a:endParaRPr lang="pt-BR" sz="1200" b="1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906163" y="3497274"/>
            <a:ext cx="66118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esultado de imagem para pendencia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735" y="2959121"/>
            <a:ext cx="1434294" cy="1074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585647" y="2745100"/>
            <a:ext cx="19675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 smtClean="0"/>
              <a:t>Tratativas de pendências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7222646" y="3474160"/>
            <a:ext cx="66118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9914" y="2973635"/>
            <a:ext cx="1331457" cy="114422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883828" y="2770275"/>
            <a:ext cx="1997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 smtClean="0"/>
              <a:t>Pagamento automatizado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950855" y="4117856"/>
            <a:ext cx="604507" cy="711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Down Arrow 18"/>
          <p:cNvSpPr/>
          <p:nvPr/>
        </p:nvSpPr>
        <p:spPr>
          <a:xfrm>
            <a:off x="3592680" y="4117856"/>
            <a:ext cx="604507" cy="711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Down Arrow 19"/>
          <p:cNvSpPr/>
          <p:nvPr/>
        </p:nvSpPr>
        <p:spPr>
          <a:xfrm>
            <a:off x="6121628" y="4117856"/>
            <a:ext cx="604507" cy="711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Down Arrow 20"/>
          <p:cNvSpPr/>
          <p:nvPr/>
        </p:nvSpPr>
        <p:spPr>
          <a:xfrm>
            <a:off x="8553388" y="4321216"/>
            <a:ext cx="604507" cy="711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ound Single Corner Rectangle 15"/>
          <p:cNvSpPr/>
          <p:nvPr/>
        </p:nvSpPr>
        <p:spPr>
          <a:xfrm>
            <a:off x="607095" y="5032416"/>
            <a:ext cx="1802275" cy="1513527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charset="2"/>
              <a:buChar char="ü"/>
            </a:pPr>
            <a:r>
              <a:rPr lang="pt-BR" sz="1500" dirty="0" smtClean="0"/>
              <a:t>Dados consistentes, organizados e sem duplicidade</a:t>
            </a:r>
          </a:p>
          <a:p>
            <a:pPr marL="285750" indent="-285750" algn="ctr">
              <a:buFont typeface="Wingdings" charset="2"/>
              <a:buChar char="ü"/>
            </a:pPr>
            <a:endParaRPr lang="pt-BR" dirty="0"/>
          </a:p>
        </p:txBody>
      </p:sp>
      <p:sp>
        <p:nvSpPr>
          <p:cNvPr id="23" name="Round Single Corner Rectangle 22"/>
          <p:cNvSpPr/>
          <p:nvPr/>
        </p:nvSpPr>
        <p:spPr>
          <a:xfrm>
            <a:off x="3006807" y="5032415"/>
            <a:ext cx="1802275" cy="1513527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charset="2"/>
              <a:buChar char="ü"/>
            </a:pPr>
            <a:r>
              <a:rPr lang="pt-BR" sz="1500" dirty="0"/>
              <a:t>Facilidade na aprovação;</a:t>
            </a:r>
          </a:p>
          <a:p>
            <a:pPr marL="285750" indent="-285750" algn="ctr">
              <a:buFont typeface="Wingdings" charset="2"/>
              <a:buChar char="ü"/>
            </a:pPr>
            <a:r>
              <a:rPr lang="pt-BR" sz="1500" dirty="0"/>
              <a:t>Validação automática</a:t>
            </a:r>
          </a:p>
        </p:txBody>
      </p:sp>
      <p:sp>
        <p:nvSpPr>
          <p:cNvPr id="24" name="Round Single Corner Rectangle 23"/>
          <p:cNvSpPr/>
          <p:nvPr/>
        </p:nvSpPr>
        <p:spPr>
          <a:xfrm>
            <a:off x="5474150" y="5032414"/>
            <a:ext cx="1802275" cy="1513527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charset="2"/>
              <a:buChar char="ü"/>
            </a:pPr>
            <a:r>
              <a:rPr lang="pt-BR" sz="1500" dirty="0"/>
              <a:t>Envio das tratativas automatizado para os respectivos encarregados</a:t>
            </a:r>
          </a:p>
        </p:txBody>
      </p:sp>
      <p:sp>
        <p:nvSpPr>
          <p:cNvPr id="25" name="Round Single Corner Rectangle 24"/>
          <p:cNvSpPr/>
          <p:nvPr/>
        </p:nvSpPr>
        <p:spPr>
          <a:xfrm>
            <a:off x="7960703" y="5231290"/>
            <a:ext cx="1802275" cy="1513527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charset="2"/>
              <a:buChar char="ü"/>
            </a:pPr>
            <a:r>
              <a:rPr lang="pt-BR" sz="1500" dirty="0"/>
              <a:t>Automatização dos pagamentos e diminuição de erros/ enganos</a:t>
            </a:r>
          </a:p>
        </p:txBody>
      </p:sp>
    </p:spTree>
    <p:extLst>
      <p:ext uri="{BB962C8B-B14F-4D97-AF65-F5344CB8AC3E}">
        <p14:creationId xmlns:p14="http://schemas.microsoft.com/office/powerpoint/2010/main" val="118454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/>
              <a:t>Melhoria</a:t>
            </a:r>
            <a:r>
              <a:rPr lang="en-US" b="1" dirty="0"/>
              <a:t> do </a:t>
            </a:r>
            <a:r>
              <a:rPr lang="en-US" b="1" dirty="0" err="1"/>
              <a:t>processo</a:t>
            </a:r>
            <a:r>
              <a:rPr lang="en-US" b="1" dirty="0"/>
              <a:t> </a:t>
            </a:r>
            <a:r>
              <a:rPr lang="en-US" b="1" dirty="0" err="1"/>
              <a:t>Etapa</a:t>
            </a:r>
            <a:r>
              <a:rPr lang="en-US" b="1" dirty="0"/>
              <a:t> Final</a:t>
            </a:r>
            <a:br>
              <a:rPr lang="en-US" b="1" dirty="0"/>
            </a:b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Luís Felipe Cândido Marques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3927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Melhoria</a:t>
            </a:r>
            <a:r>
              <a:rPr lang="en-US" b="1" dirty="0" smtClean="0"/>
              <a:t> do </a:t>
            </a:r>
            <a:r>
              <a:rPr lang="en-US" b="1" dirty="0" err="1" smtClean="0"/>
              <a:t>processo</a:t>
            </a:r>
            <a:r>
              <a:rPr lang="en-US" b="1" dirty="0" smtClean="0"/>
              <a:t> </a:t>
            </a:r>
            <a:r>
              <a:rPr lang="mr-IN" b="1" dirty="0" smtClean="0"/>
              <a:t>–</a:t>
            </a:r>
            <a:r>
              <a:rPr lang="en-US" b="1" dirty="0" smtClean="0"/>
              <a:t> </a:t>
            </a:r>
            <a:r>
              <a:rPr lang="en-US" b="1" dirty="0" err="1" smtClean="0"/>
              <a:t>Etapa</a:t>
            </a:r>
            <a:r>
              <a:rPr lang="en-US" b="1" dirty="0" smtClean="0"/>
              <a:t> Final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13475"/>
            <a:ext cx="8596668" cy="3880773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P</a:t>
            </a:r>
            <a:r>
              <a:rPr lang="en-US" sz="2000" dirty="0" err="1" smtClean="0"/>
              <a:t>roblemas</a:t>
            </a:r>
            <a:r>
              <a:rPr lang="en-US" sz="2000" dirty="0" smtClean="0"/>
              <a:t> </a:t>
            </a:r>
            <a:r>
              <a:rPr lang="en-US" sz="2000" dirty="0" err="1"/>
              <a:t>atuais</a:t>
            </a:r>
            <a:r>
              <a:rPr lang="en-US" sz="2000" dirty="0"/>
              <a:t> do </a:t>
            </a:r>
            <a:r>
              <a:rPr lang="en-US" sz="2000" dirty="0" err="1" smtClean="0"/>
              <a:t>processo</a:t>
            </a:r>
            <a:r>
              <a:rPr lang="en-US" sz="2000" dirty="0" smtClean="0"/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err="1" smtClean="0"/>
              <a:t>Melhorias</a:t>
            </a:r>
            <a:r>
              <a:rPr lang="en-US" sz="2000" dirty="0" smtClean="0"/>
              <a:t>;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V</a:t>
            </a:r>
            <a:r>
              <a:rPr lang="en-US" sz="2000" dirty="0" err="1" smtClean="0"/>
              <a:t>ariáveis</a:t>
            </a:r>
            <a:r>
              <a:rPr lang="en-US" sz="2000" dirty="0" smtClean="0"/>
              <a:t> </a:t>
            </a:r>
            <a:r>
              <a:rPr lang="en-US" sz="2000" dirty="0" err="1"/>
              <a:t>externas</a:t>
            </a:r>
            <a:r>
              <a:rPr lang="en-US" sz="2000" dirty="0"/>
              <a:t> </a:t>
            </a:r>
            <a:r>
              <a:rPr lang="en-US" sz="2000" dirty="0" err="1"/>
              <a:t>interferem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melhoria</a:t>
            </a:r>
            <a:r>
              <a:rPr lang="en-US" sz="2000" dirty="0"/>
              <a:t> (</a:t>
            </a:r>
            <a:r>
              <a:rPr lang="en-US" sz="2000" dirty="0" err="1"/>
              <a:t>modelo</a:t>
            </a:r>
            <a:r>
              <a:rPr lang="en-US" sz="2000" dirty="0"/>
              <a:t> de </a:t>
            </a:r>
            <a:r>
              <a:rPr lang="en-US" sz="2000" dirty="0" err="1"/>
              <a:t>qualidade</a:t>
            </a:r>
            <a:r>
              <a:rPr lang="en-US" sz="2000" dirty="0"/>
              <a:t>, </a:t>
            </a:r>
            <a:r>
              <a:rPr lang="en-US" sz="2000" dirty="0" err="1"/>
              <a:t>demanda</a:t>
            </a:r>
            <a:r>
              <a:rPr lang="en-US" sz="2000" dirty="0"/>
              <a:t> de </a:t>
            </a:r>
            <a:r>
              <a:rPr lang="en-US" sz="2000" dirty="0" err="1"/>
              <a:t>cliente</a:t>
            </a:r>
            <a:r>
              <a:rPr lang="en-US" sz="2000" dirty="0"/>
              <a:t>, etc</a:t>
            </a:r>
            <a:r>
              <a:rPr lang="en-US" sz="2000" dirty="0" smtClean="0"/>
              <a:t>..);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 smtClean="0"/>
              <a:t>Melhorias</a:t>
            </a:r>
            <a:r>
              <a:rPr lang="en-US" sz="2000" dirty="0" smtClean="0"/>
              <a:t> no </a:t>
            </a:r>
            <a:r>
              <a:rPr lang="en-US" sz="2000" dirty="0" err="1" smtClean="0"/>
              <a:t>processo</a:t>
            </a:r>
            <a:r>
              <a:rPr lang="en-US" sz="2000" dirty="0" smtClean="0"/>
              <a:t>;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C</a:t>
            </a:r>
            <a:r>
              <a:rPr lang="en-US" sz="2000" dirty="0" smtClean="0"/>
              <a:t>omo </a:t>
            </a:r>
            <a:r>
              <a:rPr lang="en-US" sz="2000" dirty="0" err="1"/>
              <a:t>melhorar</a:t>
            </a:r>
            <a:r>
              <a:rPr lang="en-US" sz="2000" dirty="0"/>
              <a:t>? </a:t>
            </a:r>
            <a:r>
              <a:rPr lang="en-US" sz="2000" dirty="0" smtClean="0"/>
              <a:t>1</a:t>
            </a:r>
            <a:r>
              <a:rPr lang="en-US" sz="2000" dirty="0"/>
              <a:t>) </a:t>
            </a:r>
            <a:r>
              <a:rPr lang="en-US" sz="2000" dirty="0" err="1"/>
              <a:t>caso</a:t>
            </a:r>
            <a:r>
              <a:rPr lang="en-US" sz="2000" dirty="0"/>
              <a:t> o </a:t>
            </a:r>
            <a:r>
              <a:rPr lang="en-US" sz="2000" dirty="0" err="1"/>
              <a:t>processo</a:t>
            </a:r>
            <a:r>
              <a:rPr lang="en-US" sz="2000" dirty="0"/>
              <a:t> </a:t>
            </a:r>
            <a:r>
              <a:rPr lang="en-US" sz="2000" dirty="0" err="1"/>
              <a:t>seja</a:t>
            </a:r>
            <a:r>
              <a:rPr lang="en-US" sz="2000" dirty="0"/>
              <a:t> </a:t>
            </a:r>
            <a:r>
              <a:rPr lang="en-US" sz="2000" dirty="0" err="1"/>
              <a:t>modificado</a:t>
            </a:r>
            <a:r>
              <a:rPr lang="en-US" sz="2000" dirty="0"/>
              <a:t> e </a:t>
            </a:r>
            <a:r>
              <a:rPr lang="en-US" sz="2000" dirty="0" err="1"/>
              <a:t>implantamos</a:t>
            </a:r>
            <a:r>
              <a:rPr lang="en-US" sz="2000" dirty="0"/>
              <a:t> </a:t>
            </a:r>
            <a:r>
              <a:rPr lang="en-US" sz="2000" dirty="0" err="1"/>
              <a:t>diretamente</a:t>
            </a:r>
            <a:r>
              <a:rPr lang="en-US" sz="2000" dirty="0"/>
              <a:t> o </a:t>
            </a:r>
            <a:r>
              <a:rPr lang="en-US" sz="2000" dirty="0" err="1"/>
              <a:t>processo</a:t>
            </a:r>
            <a:r>
              <a:rPr lang="en-US" sz="2000" dirty="0"/>
              <a:t> </a:t>
            </a:r>
            <a:r>
              <a:rPr lang="en-US" sz="2000" dirty="0" err="1"/>
              <a:t>ou</a:t>
            </a:r>
            <a:r>
              <a:rPr lang="en-US" sz="2000" dirty="0"/>
              <a:t> 2) </a:t>
            </a:r>
            <a:r>
              <a:rPr lang="en-US" sz="2000" dirty="0" err="1"/>
              <a:t>adotamos</a:t>
            </a:r>
            <a:r>
              <a:rPr lang="en-US" sz="2000" dirty="0"/>
              <a:t> um </a:t>
            </a:r>
            <a:r>
              <a:rPr lang="en-US" sz="2000" dirty="0" err="1"/>
              <a:t>modelo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que </a:t>
            </a:r>
            <a:r>
              <a:rPr lang="en-US" sz="2000" dirty="0" err="1"/>
              <a:t>os</a:t>
            </a:r>
            <a:r>
              <a:rPr lang="en-US" sz="2000" dirty="0"/>
              <a:t> </a:t>
            </a:r>
            <a:r>
              <a:rPr lang="en-US" sz="2000" dirty="0" err="1"/>
              <a:t>próprios</a:t>
            </a:r>
            <a:r>
              <a:rPr lang="en-US" sz="2000" dirty="0"/>
              <a:t> </a:t>
            </a:r>
            <a:r>
              <a:rPr lang="en-US" sz="2000" dirty="0" err="1"/>
              <a:t>colaboradores</a:t>
            </a:r>
            <a:r>
              <a:rPr lang="en-US" sz="2000" dirty="0"/>
              <a:t> </a:t>
            </a:r>
            <a:r>
              <a:rPr lang="en-US" sz="2000" dirty="0" err="1"/>
              <a:t>elaboram</a:t>
            </a:r>
            <a:r>
              <a:rPr lang="en-US" sz="2000" dirty="0"/>
              <a:t> o novo </a:t>
            </a:r>
            <a:r>
              <a:rPr lang="en-US" sz="2000" dirty="0" err="1" smtClean="0"/>
              <a:t>processo</a:t>
            </a:r>
            <a:r>
              <a:rPr lang="en-US" sz="2000" dirty="0"/>
              <a:t>;</a:t>
            </a:r>
            <a:endParaRPr lang="en-US" sz="2000" dirty="0" smtClean="0"/>
          </a:p>
          <a:p>
            <a:r>
              <a:rPr lang="en-US" sz="2000" dirty="0" smtClean="0"/>
              <a:t>1</a:t>
            </a:r>
            <a:r>
              <a:rPr lang="en-US" sz="2000" dirty="0"/>
              <a:t>) </a:t>
            </a:r>
            <a:r>
              <a:rPr lang="en-US" sz="2000" dirty="0" err="1" smtClean="0"/>
              <a:t>Elabore</a:t>
            </a:r>
            <a:r>
              <a:rPr lang="en-US" sz="2000" dirty="0" smtClean="0"/>
              <a:t> </a:t>
            </a:r>
            <a:r>
              <a:rPr lang="en-US" sz="2000" dirty="0"/>
              <a:t>um </a:t>
            </a:r>
            <a:r>
              <a:rPr lang="en-US" sz="2000" dirty="0" err="1"/>
              <a:t>cronograma</a:t>
            </a:r>
            <a:r>
              <a:rPr lang="en-US" sz="2000" dirty="0"/>
              <a:t> de </a:t>
            </a:r>
            <a:r>
              <a:rPr lang="en-US" sz="2000" dirty="0" err="1"/>
              <a:t>implantação</a:t>
            </a:r>
            <a:r>
              <a:rPr lang="en-US" sz="2000" dirty="0"/>
              <a:t> e </a:t>
            </a:r>
            <a:r>
              <a:rPr lang="en-US" sz="2000" dirty="0" err="1"/>
              <a:t>inclua</a:t>
            </a:r>
            <a:r>
              <a:rPr lang="en-US" sz="2000" dirty="0"/>
              <a:t>: </a:t>
            </a:r>
            <a:r>
              <a:rPr lang="en-US" sz="2000" dirty="0" err="1"/>
              <a:t>treinamento</a:t>
            </a:r>
            <a:r>
              <a:rPr lang="en-US" sz="2000" dirty="0"/>
              <a:t>, </a:t>
            </a:r>
            <a:r>
              <a:rPr lang="en-US" sz="2000" dirty="0" err="1"/>
              <a:t>novas</a:t>
            </a:r>
            <a:r>
              <a:rPr lang="en-US" sz="2000" dirty="0"/>
              <a:t> </a:t>
            </a:r>
            <a:r>
              <a:rPr lang="en-US" sz="2000" dirty="0" err="1"/>
              <a:t>aquisições</a:t>
            </a:r>
            <a:r>
              <a:rPr lang="en-US" sz="2000" dirty="0"/>
              <a:t>, </a:t>
            </a:r>
            <a:r>
              <a:rPr lang="en-US" sz="2000" dirty="0" err="1"/>
              <a:t>riscos</a:t>
            </a:r>
            <a:r>
              <a:rPr lang="en-US" sz="2000" dirty="0"/>
              <a:t> e </a:t>
            </a:r>
            <a:r>
              <a:rPr lang="en-US" sz="2000" dirty="0" err="1" smtClean="0"/>
              <a:t>prazos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2</a:t>
            </a:r>
            <a:r>
              <a:rPr lang="en-US" sz="2000" dirty="0"/>
              <a:t>) </a:t>
            </a:r>
            <a:r>
              <a:rPr lang="en-US" sz="2000" dirty="0" err="1" smtClean="0"/>
              <a:t>Elaborar</a:t>
            </a:r>
            <a:r>
              <a:rPr lang="en-US" sz="2000" dirty="0" smtClean="0"/>
              <a:t> </a:t>
            </a:r>
            <a:r>
              <a:rPr lang="en-US" sz="2000" dirty="0"/>
              <a:t>um </a:t>
            </a:r>
            <a:r>
              <a:rPr lang="en-US" sz="2000" dirty="0" err="1"/>
              <a:t>cronograma</a:t>
            </a:r>
            <a:r>
              <a:rPr lang="en-US" sz="2000" dirty="0"/>
              <a:t>. </a:t>
            </a:r>
            <a:r>
              <a:rPr lang="en-US" sz="2000" dirty="0" err="1"/>
              <a:t>Verificar</a:t>
            </a:r>
            <a:r>
              <a:rPr lang="en-US" sz="2000" dirty="0"/>
              <a:t> </a:t>
            </a:r>
            <a:r>
              <a:rPr lang="en-US" sz="2000" dirty="0" err="1"/>
              <a:t>quais</a:t>
            </a:r>
            <a:r>
              <a:rPr lang="en-US" sz="2000" dirty="0"/>
              <a:t> </a:t>
            </a:r>
            <a:r>
              <a:rPr lang="en-US" sz="2000" dirty="0" err="1"/>
              <a:t>colaboradores</a:t>
            </a:r>
            <a:r>
              <a:rPr lang="en-US" sz="2000" dirty="0"/>
              <a:t> </a:t>
            </a:r>
            <a:r>
              <a:rPr lang="en-US" sz="2000" dirty="0" err="1"/>
              <a:t>podem</a:t>
            </a:r>
            <a:r>
              <a:rPr lang="en-US" sz="2000" dirty="0"/>
              <a:t> </a:t>
            </a:r>
            <a:r>
              <a:rPr lang="en-US" sz="2000" dirty="0" err="1"/>
              <a:t>contribuir</a:t>
            </a:r>
            <a:r>
              <a:rPr lang="en-US" sz="2000" dirty="0"/>
              <a:t> com </a:t>
            </a:r>
            <a:r>
              <a:rPr lang="en-US" sz="2000" dirty="0" err="1"/>
              <a:t>cada</a:t>
            </a:r>
            <a:r>
              <a:rPr lang="en-US" sz="2000" dirty="0"/>
              <a:t> </a:t>
            </a:r>
            <a:r>
              <a:rPr lang="en-US" sz="2000" dirty="0" err="1"/>
              <a:t>seção</a:t>
            </a:r>
            <a:r>
              <a:rPr lang="en-US" sz="2000" dirty="0"/>
              <a:t> do </a:t>
            </a:r>
            <a:r>
              <a:rPr lang="en-US" sz="2000" dirty="0" err="1"/>
              <a:t>processo</a:t>
            </a:r>
            <a:r>
              <a:rPr lang="en-US" sz="2000" dirty="0"/>
              <a:t>; </a:t>
            </a:r>
            <a:r>
              <a:rPr lang="en-US" sz="2000" dirty="0" err="1"/>
              <a:t>identificar</a:t>
            </a:r>
            <a:r>
              <a:rPr lang="en-US" sz="2000" dirty="0"/>
              <a:t> </a:t>
            </a:r>
            <a:r>
              <a:rPr lang="en-US" sz="2000" dirty="0" err="1"/>
              <a:t>qual</a:t>
            </a:r>
            <a:r>
              <a:rPr lang="en-US" sz="2000" dirty="0"/>
              <a:t> a </a:t>
            </a:r>
            <a:r>
              <a:rPr lang="en-US" sz="2000" dirty="0" err="1"/>
              <a:t>abordagem</a:t>
            </a:r>
            <a:r>
              <a:rPr lang="en-US" sz="2000" dirty="0"/>
              <a:t> (</a:t>
            </a:r>
            <a:r>
              <a:rPr lang="en-US" sz="2000" dirty="0" err="1"/>
              <a:t>pode</a:t>
            </a:r>
            <a:r>
              <a:rPr lang="en-US" sz="2000" dirty="0"/>
              <a:t> </a:t>
            </a:r>
            <a:r>
              <a:rPr lang="en-US" sz="2000" dirty="0" err="1"/>
              <a:t>ser</a:t>
            </a:r>
            <a:r>
              <a:rPr lang="en-US" sz="2000" dirty="0"/>
              <a:t> </a:t>
            </a:r>
            <a:r>
              <a:rPr lang="en-US" sz="2000" dirty="0" err="1"/>
              <a:t>lúdica</a:t>
            </a:r>
            <a:r>
              <a:rPr lang="en-US" sz="2000" dirty="0"/>
              <a:t>); </a:t>
            </a:r>
            <a:r>
              <a:rPr lang="en-US" sz="2000" dirty="0" err="1"/>
              <a:t>indicar</a:t>
            </a:r>
            <a:r>
              <a:rPr lang="en-US" sz="2000" dirty="0"/>
              <a:t> </a:t>
            </a:r>
            <a:r>
              <a:rPr lang="en-US" sz="2000" dirty="0" err="1"/>
              <a:t>quais</a:t>
            </a:r>
            <a:r>
              <a:rPr lang="en-US" sz="2000" dirty="0"/>
              <a:t> </a:t>
            </a:r>
            <a:r>
              <a:rPr lang="en-US" sz="2000" dirty="0" err="1"/>
              <a:t>ferramentas</a:t>
            </a:r>
            <a:r>
              <a:rPr lang="en-US" sz="2000" dirty="0"/>
              <a:t> e </a:t>
            </a:r>
            <a:r>
              <a:rPr lang="en-US" sz="2000" dirty="0" err="1" smtClean="0"/>
              <a:t>como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704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196202"/>
          </a:xfrm>
        </p:spPr>
        <p:txBody>
          <a:bodyPr>
            <a:normAutofit/>
          </a:bodyPr>
          <a:lstStyle/>
          <a:p>
            <a:r>
              <a:rPr lang="en-US" b="1" dirty="0" err="1"/>
              <a:t>Problemas</a:t>
            </a:r>
            <a:r>
              <a:rPr lang="en-US" b="1" dirty="0"/>
              <a:t> </a:t>
            </a:r>
            <a:r>
              <a:rPr lang="en-US" b="1" dirty="0" err="1"/>
              <a:t>atuais</a:t>
            </a:r>
            <a:r>
              <a:rPr lang="en-US" b="1" dirty="0"/>
              <a:t> do </a:t>
            </a:r>
            <a:r>
              <a:rPr lang="en-US" b="1" dirty="0" err="1" smtClean="0"/>
              <a:t>processo</a:t>
            </a:r>
            <a:endParaRPr lang="pt-BR" b="1" dirty="0"/>
          </a:p>
        </p:txBody>
      </p:sp>
      <p:sp>
        <p:nvSpPr>
          <p:cNvPr id="3" name="Rectangle 2"/>
          <p:cNvSpPr/>
          <p:nvPr/>
        </p:nvSpPr>
        <p:spPr>
          <a:xfrm>
            <a:off x="1498972" y="3833887"/>
            <a:ext cx="1798580" cy="1289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Retrabalho</a:t>
            </a:r>
            <a:endParaRPr lang="pt-BR" dirty="0"/>
          </a:p>
        </p:txBody>
      </p:sp>
      <p:sp>
        <p:nvSpPr>
          <p:cNvPr id="4" name="TextBox 3"/>
          <p:cNvSpPr txBox="1"/>
          <p:nvPr/>
        </p:nvSpPr>
        <p:spPr>
          <a:xfrm>
            <a:off x="677334" y="1482636"/>
            <a:ext cx="9085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Pelo motivo de não possuir sistema no modelo atual, a companhia sofre com os seguintes problemas de processo</a:t>
            </a:r>
            <a:endParaRPr lang="pt-BR" dirty="0"/>
          </a:p>
        </p:txBody>
      </p:sp>
      <p:sp>
        <p:nvSpPr>
          <p:cNvPr id="17" name="Rectangle 16"/>
          <p:cNvSpPr/>
          <p:nvPr/>
        </p:nvSpPr>
        <p:spPr>
          <a:xfrm>
            <a:off x="3562490" y="3833887"/>
            <a:ext cx="1798580" cy="1289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Ineficiência operacional</a:t>
            </a:r>
            <a:endParaRPr lang="pt-BR" dirty="0"/>
          </a:p>
        </p:txBody>
      </p:sp>
      <p:sp>
        <p:nvSpPr>
          <p:cNvPr id="18" name="Rectangle 17"/>
          <p:cNvSpPr/>
          <p:nvPr/>
        </p:nvSpPr>
        <p:spPr>
          <a:xfrm>
            <a:off x="599682" y="5318250"/>
            <a:ext cx="1798580" cy="1289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Inconsistência nas atividades</a:t>
            </a:r>
            <a:endParaRPr lang="pt-BR" dirty="0"/>
          </a:p>
        </p:txBody>
      </p:sp>
      <p:sp>
        <p:nvSpPr>
          <p:cNvPr id="19" name="Rectangle 18"/>
          <p:cNvSpPr/>
          <p:nvPr/>
        </p:nvSpPr>
        <p:spPr>
          <a:xfrm>
            <a:off x="2624952" y="5318251"/>
            <a:ext cx="1798580" cy="1289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Duplicidade de registros</a:t>
            </a:r>
            <a:endParaRPr lang="pt-BR" dirty="0"/>
          </a:p>
        </p:txBody>
      </p:sp>
      <p:sp>
        <p:nvSpPr>
          <p:cNvPr id="20" name="Rectangle 19"/>
          <p:cNvSpPr/>
          <p:nvPr/>
        </p:nvSpPr>
        <p:spPr>
          <a:xfrm>
            <a:off x="4650222" y="5318252"/>
            <a:ext cx="1798580" cy="1289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mtClean="0"/>
              <a:t>Processo lento</a:t>
            </a:r>
            <a:endParaRPr lang="pt-BR" dirty="0"/>
          </a:p>
        </p:txBody>
      </p:sp>
      <p:sp>
        <p:nvSpPr>
          <p:cNvPr id="21" name="Rectangle 20"/>
          <p:cNvSpPr/>
          <p:nvPr/>
        </p:nvSpPr>
        <p:spPr>
          <a:xfrm>
            <a:off x="2398262" y="2349522"/>
            <a:ext cx="1798580" cy="1289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Trabalho sem qualidade </a:t>
            </a:r>
            <a:endParaRPr lang="pt-BR" dirty="0"/>
          </a:p>
        </p:txBody>
      </p:sp>
      <p:sp>
        <p:nvSpPr>
          <p:cNvPr id="23" name="5-Point Star 22"/>
          <p:cNvSpPr/>
          <p:nvPr/>
        </p:nvSpPr>
        <p:spPr>
          <a:xfrm>
            <a:off x="5853716" y="2408366"/>
            <a:ext cx="595086" cy="49979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6448802" y="2435297"/>
            <a:ext cx="30145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Somados estes fatores inferem diretamente de forma negativa nos resultados finais da companhia, causando prejuízo direto.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40223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Melhorias</a:t>
            </a:r>
            <a:endParaRPr lang="pt-BR" dirty="0"/>
          </a:p>
        </p:txBody>
      </p:sp>
      <p:sp>
        <p:nvSpPr>
          <p:cNvPr id="5" name="TextBox 4"/>
          <p:cNvSpPr txBox="1"/>
          <p:nvPr/>
        </p:nvSpPr>
        <p:spPr>
          <a:xfrm>
            <a:off x="677334" y="1482636"/>
            <a:ext cx="9085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Diante dos problemas elencados as melhorias surgem de forma liquidar com todos estes problemas trazendo integridade e agilidade no processo </a:t>
            </a:r>
            <a:endParaRPr lang="pt-BR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72163373"/>
              </p:ext>
            </p:extLst>
          </p:nvPr>
        </p:nvGraphicFramePr>
        <p:xfrm>
          <a:off x="-150130" y="2803436"/>
          <a:ext cx="5370286" cy="345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 8"/>
          <p:cNvSpPr/>
          <p:nvPr/>
        </p:nvSpPr>
        <p:spPr>
          <a:xfrm>
            <a:off x="5104041" y="2604869"/>
            <a:ext cx="3793215" cy="3556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Assim sendo temos como principais resultados: </a:t>
            </a:r>
          </a:p>
          <a:p>
            <a:pPr algn="ctr"/>
            <a:endParaRPr lang="pt-BR" dirty="0" smtClean="0"/>
          </a:p>
          <a:p>
            <a:pPr marL="285750" indent="-285750" algn="ctr">
              <a:buFontTx/>
              <a:buChar char="-"/>
            </a:pPr>
            <a:r>
              <a:rPr lang="pt-BR" dirty="0" smtClean="0"/>
              <a:t>Eficiência e economia;</a:t>
            </a:r>
          </a:p>
          <a:p>
            <a:pPr marL="285750" indent="-285750" algn="ctr">
              <a:buFontTx/>
              <a:buChar char="-"/>
            </a:pPr>
            <a:r>
              <a:rPr lang="pt-BR" dirty="0" smtClean="0"/>
              <a:t>Informação Consolidada;</a:t>
            </a:r>
          </a:p>
          <a:p>
            <a:pPr marL="285750" indent="-285750" algn="ctr">
              <a:buFontTx/>
              <a:buChar char="-"/>
            </a:pPr>
            <a:r>
              <a:rPr lang="pt-BR" dirty="0" smtClean="0"/>
              <a:t>Monitoramento dos processos;</a:t>
            </a:r>
          </a:p>
          <a:p>
            <a:pPr marL="285750" indent="-285750" algn="ctr">
              <a:buFontTx/>
              <a:buChar char="-"/>
            </a:pPr>
            <a:r>
              <a:rPr lang="pt-BR" dirty="0" smtClean="0"/>
              <a:t>Qualidade procedural, operacional e de entrega</a:t>
            </a:r>
          </a:p>
        </p:txBody>
      </p:sp>
    </p:spTree>
    <p:extLst>
      <p:ext uri="{BB962C8B-B14F-4D97-AF65-F5344CB8AC3E}">
        <p14:creationId xmlns:p14="http://schemas.microsoft.com/office/powerpoint/2010/main" val="163104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Variáveis externas</a:t>
            </a:r>
            <a:endParaRPr lang="pt-BR" dirty="0"/>
          </a:p>
        </p:txBody>
      </p:sp>
      <p:sp>
        <p:nvSpPr>
          <p:cNvPr id="4" name="TextBox 3"/>
          <p:cNvSpPr txBox="1"/>
          <p:nvPr/>
        </p:nvSpPr>
        <p:spPr>
          <a:xfrm>
            <a:off x="677334" y="1482636"/>
            <a:ext cx="9085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Temos 2 como as principais variáveis externas que interferem no desenvolvimento dessa melhoria:</a:t>
            </a:r>
            <a:endParaRPr lang="pt-BR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159357689"/>
              </p:ext>
            </p:extLst>
          </p:nvPr>
        </p:nvGraphicFramePr>
        <p:xfrm>
          <a:off x="-348343" y="2498636"/>
          <a:ext cx="5007429" cy="4018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095448" y="2128967"/>
            <a:ext cx="542078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pt-BR" b="1" dirty="0" smtClean="0"/>
              <a:t>Auditoria externa: </a:t>
            </a:r>
            <a:r>
              <a:rPr lang="pt-BR" dirty="0" smtClean="0"/>
              <a:t>Todos os processos devem ser aprovados pela auditoria externa, que usualmente apresenta demora no retorno.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pt-BR" b="1" dirty="0" smtClean="0"/>
              <a:t>Aumento de clientes: </a:t>
            </a:r>
            <a:r>
              <a:rPr lang="pt-BR" dirty="0" smtClean="0"/>
              <a:t>O aumentos dos clientes é um fator positivo que interfere no desenvolvimento, uma vez que os funcionários estão muito mais envolvidos em suas atividades diárias que sofreram grande aumento por não serem automatizados;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pt-BR" b="1" dirty="0" smtClean="0"/>
              <a:t>Falta de funcionários: </a:t>
            </a:r>
            <a:r>
              <a:rPr lang="pt-BR" dirty="0" smtClean="0"/>
              <a:t>Dentro da companhia temos 2 funcionários de licença, além disso, já foram abertas para o mercado a contratação de 3 novas vagas. Para as novas vagas </a:t>
            </a:r>
            <a:r>
              <a:rPr lang="pt-BR" dirty="0" err="1" smtClean="0"/>
              <a:t>econtra-se</a:t>
            </a:r>
            <a:r>
              <a:rPr lang="pt-BR" dirty="0" smtClean="0"/>
              <a:t> dificuldades em encontrar pessoas qualificadas no mercado.</a:t>
            </a:r>
          </a:p>
        </p:txBody>
      </p:sp>
    </p:spTree>
    <p:extLst>
      <p:ext uri="{BB962C8B-B14F-4D97-AF65-F5344CB8AC3E}">
        <p14:creationId xmlns:p14="http://schemas.microsoft.com/office/powerpoint/2010/main" val="105269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Melhorias no processo</a:t>
            </a:r>
            <a:endParaRPr lang="pt-BR" dirty="0"/>
          </a:p>
        </p:txBody>
      </p:sp>
      <p:sp>
        <p:nvSpPr>
          <p:cNvPr id="4" name="TextBox 3"/>
          <p:cNvSpPr txBox="1"/>
          <p:nvPr/>
        </p:nvSpPr>
        <p:spPr>
          <a:xfrm>
            <a:off x="677334" y="1411459"/>
            <a:ext cx="90856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O nosso projeto visa trazer como principais melhorias no processo as seguintes atividades:</a:t>
            </a:r>
          </a:p>
          <a:p>
            <a:endParaRPr lang="pt-BR" dirty="0"/>
          </a:p>
          <a:p>
            <a:pPr marL="342900" indent="-342900">
              <a:buAutoNum type="arabicParenR"/>
            </a:pPr>
            <a:r>
              <a:rPr lang="pt-BR" dirty="0" smtClean="0"/>
              <a:t>Melhor conformidade nos relatórios de contas, pagos e pendentes;</a:t>
            </a:r>
          </a:p>
          <a:p>
            <a:pPr marL="342900" indent="-342900">
              <a:buAutoNum type="arabicParenR"/>
            </a:pPr>
            <a:r>
              <a:rPr lang="pt-BR" dirty="0" smtClean="0"/>
              <a:t>Menor quantidade de verificações e validações dos dados durante o workflow de pagamento das contas;</a:t>
            </a:r>
          </a:p>
          <a:p>
            <a:pPr marL="342900" indent="-342900">
              <a:buAutoNum type="arabicParenR"/>
            </a:pPr>
            <a:r>
              <a:rPr lang="pt-BR" dirty="0" smtClean="0"/>
              <a:t>Automatização de entradas manuais no processo de inclusão de contas através de integração com entradas de notas e despesas;</a:t>
            </a:r>
          </a:p>
          <a:p>
            <a:pPr marL="342900" indent="-342900">
              <a:buAutoNum type="arabicParenR"/>
            </a:pPr>
            <a:r>
              <a:rPr lang="pt-BR" dirty="0" smtClean="0"/>
              <a:t>Pagamento automático das obrigações (</a:t>
            </a:r>
            <a:r>
              <a:rPr lang="pt-BR" dirty="0" err="1" smtClean="0"/>
              <a:t>check</a:t>
            </a:r>
            <a:r>
              <a:rPr lang="pt-BR" dirty="0" smtClean="0"/>
              <a:t> prévio);</a:t>
            </a:r>
          </a:p>
          <a:p>
            <a:pPr marL="342900" indent="-342900">
              <a:buAutoNum type="arabicParenR"/>
            </a:pPr>
            <a:r>
              <a:rPr lang="pt-BR" dirty="0" smtClean="0"/>
              <a:t>Maior conectividade entre as áreas durante todo processo através da visibilidade das operações;</a:t>
            </a:r>
          </a:p>
          <a:p>
            <a:pPr marL="342900" indent="-342900">
              <a:buAutoNum type="arabicParenR"/>
            </a:pPr>
            <a:r>
              <a:rPr lang="pt-BR" dirty="0" smtClean="0"/>
              <a:t>Ganho em performance e agilidade e redução de tempo em todo processo.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5273" b="15434"/>
          <a:stretch/>
        </p:blipFill>
        <p:spPr>
          <a:xfrm>
            <a:off x="3427187" y="5109029"/>
            <a:ext cx="3902528" cy="159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8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668" y="3831771"/>
            <a:ext cx="2735943" cy="27359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Como melhorar</a:t>
            </a:r>
            <a:endParaRPr lang="pt-BR" dirty="0"/>
          </a:p>
        </p:txBody>
      </p:sp>
      <p:sp>
        <p:nvSpPr>
          <p:cNvPr id="4" name="TextBox 3"/>
          <p:cNvSpPr txBox="1"/>
          <p:nvPr/>
        </p:nvSpPr>
        <p:spPr>
          <a:xfrm>
            <a:off x="677334" y="1455002"/>
            <a:ext cx="90856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Para melhorar a</a:t>
            </a:r>
            <a:r>
              <a:rPr lang="pt-BR" dirty="0"/>
              <a:t>dotamos um modelo em que os próprios colaboradores elaboram o novo </a:t>
            </a:r>
            <a:r>
              <a:rPr lang="pt-BR" dirty="0" smtClean="0"/>
              <a:t>processo, pelo fato dos colaboradores conhecerem bastante do negócio e ajudarem construir um produto de qualidade.</a:t>
            </a:r>
          </a:p>
          <a:p>
            <a:endParaRPr lang="pt-BR" dirty="0"/>
          </a:p>
          <a:p>
            <a:r>
              <a:rPr lang="pt-BR" dirty="0" smtClean="0"/>
              <a:t>Diante disso elencamos e organizamos as necessidades para esta abordagem:</a:t>
            </a:r>
          </a:p>
          <a:p>
            <a:endParaRPr lang="pt-BR" dirty="0" smtClean="0"/>
          </a:p>
          <a:p>
            <a:pPr marL="342900" indent="-342900">
              <a:buAutoNum type="arabicParenR"/>
            </a:pPr>
            <a:r>
              <a:rPr lang="pt-BR" dirty="0" smtClean="0"/>
              <a:t>Elaborar cronograma;</a:t>
            </a:r>
          </a:p>
          <a:p>
            <a:pPr marL="342900" indent="-342900">
              <a:buAutoNum type="arabicParenR"/>
            </a:pPr>
            <a:r>
              <a:rPr lang="pt-BR" dirty="0" smtClean="0"/>
              <a:t>Verificar </a:t>
            </a:r>
            <a:r>
              <a:rPr lang="pt-BR" dirty="0"/>
              <a:t>quais colaboradores podem contribuir com cada seção do processo; </a:t>
            </a:r>
            <a:endParaRPr lang="pt-BR" dirty="0" smtClean="0"/>
          </a:p>
          <a:p>
            <a:pPr marL="342900" indent="-342900">
              <a:buAutoNum type="arabicParenR"/>
            </a:pPr>
            <a:r>
              <a:rPr lang="pt-BR" dirty="0" smtClean="0"/>
              <a:t>Abordagem utilizada; </a:t>
            </a:r>
          </a:p>
          <a:p>
            <a:pPr marL="342900" indent="-342900">
              <a:buAutoNum type="arabicParenR"/>
            </a:pPr>
            <a:r>
              <a:rPr lang="pt-BR" dirty="0" smtClean="0"/>
              <a:t>Ferramentas;</a:t>
            </a:r>
          </a:p>
          <a:p>
            <a:pPr marL="342900" indent="-342900">
              <a:buAutoNum type="arabicParenR"/>
            </a:pPr>
            <a:r>
              <a:rPr lang="pt-BR" dirty="0" smtClean="0"/>
              <a:t>Como atingir o resultado esperado.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906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Cronograma</a:t>
            </a:r>
            <a:endParaRPr lang="pt-BR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539416"/>
              </p:ext>
            </p:extLst>
          </p:nvPr>
        </p:nvGraphicFramePr>
        <p:xfrm>
          <a:off x="955351" y="1291771"/>
          <a:ext cx="8040634" cy="5601646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2392667"/>
                <a:gridCol w="832332"/>
                <a:gridCol w="906648"/>
                <a:gridCol w="847195"/>
                <a:gridCol w="788221"/>
                <a:gridCol w="757539"/>
                <a:gridCol w="875230"/>
                <a:gridCol w="640802"/>
              </a:tblGrid>
              <a:tr h="241660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 b="1" dirty="0">
                          <a:effectLst/>
                        </a:rPr>
                        <a:t>Pacote de trabalho</a:t>
                      </a:r>
                      <a:endParaRPr lang="en-GB" sz="1400" b="1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>
                    <a:solidFill>
                      <a:schemeClr val="bg2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 b="1" dirty="0">
                          <a:effectLst/>
                        </a:rPr>
                        <a:t>Entregáveis (dias)</a:t>
                      </a:r>
                      <a:endParaRPr lang="en-GB" sz="1400" b="1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24166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>
                          <a:effectLst/>
                        </a:rPr>
                        <a:t>1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>
                          <a:effectLst/>
                        </a:rPr>
                        <a:t>2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 dirty="0">
                          <a:effectLst/>
                        </a:rPr>
                        <a:t>3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 dirty="0">
                          <a:effectLst/>
                        </a:rPr>
                        <a:t>4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 dirty="0">
                          <a:effectLst/>
                        </a:rPr>
                        <a:t>5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 dirty="0">
                          <a:effectLst/>
                        </a:rPr>
                        <a:t>6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 kern="1200" dirty="0" smtClean="0">
                          <a:effectLst/>
                        </a:rPr>
                        <a:t>7</a:t>
                      </a:r>
                      <a:endParaRPr lang="en-GB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938" marR="61938" marT="0" marB="0">
                    <a:solidFill>
                      <a:schemeClr val="bg2"/>
                    </a:solidFill>
                  </a:tcPr>
                </a:tc>
              </a:tr>
              <a:tr h="5909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 dirty="0">
                          <a:effectLst/>
                        </a:rPr>
                        <a:t>Conversa inicial e alinhamento das expectativas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 dirty="0">
                          <a:effectLst/>
                          <a:highlight>
                            <a:srgbClr val="000000"/>
                          </a:highlight>
                        </a:rPr>
                        <a:t> 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>
                          <a:effectLst/>
                          <a:highlight>
                            <a:srgbClr val="000000"/>
                          </a:highlight>
                        </a:rPr>
                        <a:t> 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>
                          <a:effectLst/>
                        </a:rPr>
                        <a:t> 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>
                          <a:effectLst/>
                        </a:rPr>
                        <a:t> 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>
                          <a:effectLst/>
                        </a:rPr>
                        <a:t> 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>
                          <a:effectLst/>
                        </a:rPr>
                        <a:t> 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>
                          <a:effectLst/>
                        </a:rPr>
                        <a:t> 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61938" marR="61938" marT="0" marB="0"/>
                </a:tc>
              </a:tr>
              <a:tr h="41631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 dirty="0" err="1" smtClean="0">
                          <a:effectLst/>
                        </a:rPr>
                        <a:t>Separaç</a:t>
                      </a:r>
                      <a:r>
                        <a:rPr lang="pt-BR" sz="1400" dirty="0" err="1" smtClean="0">
                          <a:effectLst/>
                        </a:rPr>
                        <a:t>ão</a:t>
                      </a:r>
                      <a:r>
                        <a:rPr lang="pt-BR" sz="1400" dirty="0" smtClean="0">
                          <a:effectLst/>
                        </a:rPr>
                        <a:t> das</a:t>
                      </a:r>
                      <a:r>
                        <a:rPr lang="pt-PT" sz="1400" dirty="0" smtClean="0">
                          <a:effectLst/>
                        </a:rPr>
                        <a:t> </a:t>
                      </a:r>
                      <a:r>
                        <a:rPr lang="pt-PT" sz="1400" dirty="0">
                          <a:effectLst/>
                        </a:rPr>
                        <a:t>tarefas por colaboradores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>
                          <a:effectLst/>
                        </a:rPr>
                        <a:t> 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 dirty="0">
                          <a:effectLst/>
                        </a:rPr>
                        <a:t> 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>
                          <a:effectLst/>
                        </a:rPr>
                        <a:t> 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>
                          <a:effectLst/>
                        </a:rPr>
                        <a:t> 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>
                          <a:effectLst/>
                        </a:rPr>
                        <a:t> 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>
                          <a:effectLst/>
                        </a:rPr>
                        <a:t> 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>
                          <a:effectLst/>
                        </a:rPr>
                        <a:t> 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61938" marR="61938" marT="0" marB="0"/>
                </a:tc>
              </a:tr>
              <a:tr h="2416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 dirty="0">
                          <a:effectLst/>
                        </a:rPr>
                        <a:t>Abordagem </a:t>
                      </a:r>
                      <a:r>
                        <a:rPr lang="pt-PT" sz="1400" dirty="0" smtClean="0">
                          <a:effectLst/>
                        </a:rPr>
                        <a:t>grupo 1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>
                          <a:effectLst/>
                        </a:rPr>
                        <a:t> 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 dirty="0">
                          <a:effectLst/>
                        </a:rPr>
                        <a:t> 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 dirty="0">
                          <a:effectLst/>
                        </a:rPr>
                        <a:t> 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>
                          <a:effectLst/>
                        </a:rPr>
                        <a:t> 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>
                          <a:effectLst/>
                        </a:rPr>
                        <a:t> 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>
                          <a:effectLst/>
                        </a:rPr>
                        <a:t> 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 dirty="0">
                          <a:effectLst/>
                        </a:rPr>
                        <a:t> 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61938" marR="61938" marT="0" marB="0"/>
                </a:tc>
              </a:tr>
              <a:tr h="51285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err="1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</a:rPr>
                        <a:t>Abordagem</a:t>
                      </a:r>
                      <a:r>
                        <a:rPr lang="en-GB" sz="140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</a:rPr>
                        <a:t> </a:t>
                      </a:r>
                      <a:r>
                        <a:rPr lang="en-GB" sz="1400" dirty="0" err="1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</a:rPr>
                        <a:t>grupo</a:t>
                      </a:r>
                      <a:r>
                        <a:rPr lang="en-GB" sz="140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</a:rPr>
                        <a:t> 2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>
                          <a:effectLst/>
                        </a:rPr>
                        <a:t> 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>
                          <a:effectLst/>
                        </a:rPr>
                        <a:t> 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 dirty="0">
                          <a:effectLst/>
                        </a:rPr>
                        <a:t> 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 dirty="0">
                          <a:effectLst/>
                        </a:rPr>
                        <a:t> 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>
                          <a:effectLst/>
                        </a:rPr>
                        <a:t> 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>
                          <a:effectLst/>
                        </a:rPr>
                        <a:t> 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>
                          <a:effectLst/>
                        </a:rPr>
                        <a:t> 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61938" marR="61938" marT="0" marB="0"/>
                </a:tc>
              </a:tr>
              <a:tr h="41631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 dirty="0" smtClean="0">
                          <a:effectLst/>
                        </a:rPr>
                        <a:t>Desenvolvimento com ferramentas 1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>
                          <a:effectLst/>
                        </a:rPr>
                        <a:t> 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>
                          <a:effectLst/>
                        </a:rPr>
                        <a:t> 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 dirty="0">
                          <a:effectLst/>
                        </a:rPr>
                        <a:t> 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 dirty="0">
                          <a:effectLst/>
                        </a:rPr>
                        <a:t> 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 dirty="0">
                          <a:effectLst/>
                        </a:rPr>
                        <a:t> 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>
                          <a:effectLst/>
                        </a:rPr>
                        <a:t> 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>
                          <a:effectLst/>
                        </a:rPr>
                        <a:t> 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61938" marR="61938" marT="0" marB="0"/>
                </a:tc>
              </a:tr>
              <a:tr h="41631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 dirty="0" smtClean="0">
                          <a:effectLst/>
                        </a:rPr>
                        <a:t>Desenvolvimento com ferramentas 2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>
                          <a:effectLst/>
                        </a:rPr>
                        <a:t> 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>
                          <a:effectLst/>
                        </a:rPr>
                        <a:t> 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>
                          <a:effectLst/>
                        </a:rPr>
                        <a:t> 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 dirty="0">
                          <a:effectLst/>
                        </a:rPr>
                        <a:t> 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>
                          <a:effectLst/>
                        </a:rPr>
                        <a:t> 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>
                          <a:effectLst/>
                        </a:rPr>
                        <a:t> 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>
                          <a:effectLst/>
                        </a:rPr>
                        <a:t> 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61938" marR="61938" marT="0" marB="0"/>
                </a:tc>
              </a:tr>
              <a:tr h="46960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Documentação e</a:t>
                      </a:r>
                      <a:r>
                        <a:rPr lang="pt-BR" sz="14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 resultados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 dirty="0">
                          <a:effectLst/>
                        </a:rPr>
                        <a:t> 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 dirty="0">
                          <a:effectLst/>
                        </a:rPr>
                        <a:t> 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>
                          <a:effectLst/>
                        </a:rPr>
                        <a:t> 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 dirty="0">
                          <a:effectLst/>
                        </a:rPr>
                        <a:t> 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 dirty="0">
                          <a:effectLst/>
                        </a:rPr>
                        <a:t> 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 dirty="0">
                          <a:effectLst/>
                        </a:rPr>
                        <a:t> 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 dirty="0">
                          <a:effectLst/>
                        </a:rPr>
                        <a:t> </a:t>
                      </a:r>
                      <a:endParaRPr lang="en-GB" sz="14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 dirty="0">
                          <a:effectLst/>
                        </a:rPr>
                        <a:t> </a:t>
                      </a:r>
                      <a:endParaRPr lang="en-GB" sz="14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 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61938" marR="61938" marT="0" marB="0"/>
                </a:tc>
              </a:tr>
              <a:tr h="41631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dirty="0" err="1" smtClean="0">
                          <a:effectLst/>
                        </a:rPr>
                        <a:t>Apresentaç</a:t>
                      </a:r>
                      <a:r>
                        <a:rPr lang="pt-BR" sz="1400" dirty="0" err="1" smtClean="0">
                          <a:effectLst/>
                        </a:rPr>
                        <a:t>ão</a:t>
                      </a:r>
                      <a:r>
                        <a:rPr lang="pt-BR" sz="1400" dirty="0" smtClean="0">
                          <a:effectLst/>
                        </a:rPr>
                        <a:t> e aprovação do conceito</a:t>
                      </a:r>
                      <a:endParaRPr lang="en-GB" sz="1400" dirty="0" smtClean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40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40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400" kern="120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+mn-cs"/>
                      </a:endParaRPr>
                    </a:p>
                  </a:txBody>
                  <a:tcPr marL="57350" marR="57350" marT="57350" marB="57350">
                    <a:solidFill>
                      <a:srgbClr val="E8EC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61938" marR="61938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359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Escala dos colaboradores</a:t>
            </a:r>
            <a:endParaRPr lang="pt-BR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855321"/>
              </p:ext>
            </p:extLst>
          </p:nvPr>
        </p:nvGraphicFramePr>
        <p:xfrm>
          <a:off x="853751" y="1625601"/>
          <a:ext cx="8014478" cy="4244954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3413449"/>
                <a:gridCol w="4601029"/>
              </a:tblGrid>
              <a:tr h="26327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 b="1" dirty="0">
                          <a:effectLst/>
                        </a:rPr>
                        <a:t>Pacote de trabalho</a:t>
                      </a:r>
                      <a:endParaRPr lang="en-GB" sz="1400" b="1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 b="1" dirty="0" smtClean="0">
                          <a:effectLst/>
                        </a:rPr>
                        <a:t>Colaboradores</a:t>
                      </a:r>
                      <a:endParaRPr lang="en-GB" sz="1400" b="1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>
                    <a:solidFill>
                      <a:schemeClr val="bg2"/>
                    </a:solidFill>
                  </a:tcPr>
                </a:tc>
              </a:tr>
              <a:tr h="64382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 b="1" dirty="0">
                          <a:effectLst/>
                        </a:rPr>
                        <a:t>Conversa inicial e alinhamento das expectativas</a:t>
                      </a:r>
                      <a:endParaRPr lang="en-GB" sz="1400" b="1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Thales, Karina,</a:t>
                      </a:r>
                      <a:r>
                        <a:rPr lang="en-GB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Mariana, Carlos, Felipe e Lucy</a:t>
                      </a:r>
                      <a:endParaRPr lang="en-GB" sz="14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350" marR="57350" marT="57350" marB="57350">
                    <a:solidFill>
                      <a:srgbClr val="E8ECF7"/>
                    </a:solidFill>
                  </a:tcPr>
                </a:tc>
              </a:tr>
              <a:tr h="4535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 b="1" dirty="0" err="1" smtClean="0">
                          <a:effectLst/>
                        </a:rPr>
                        <a:t>Separaç</a:t>
                      </a:r>
                      <a:r>
                        <a:rPr lang="pt-BR" sz="1400" b="1" dirty="0" err="1" smtClean="0">
                          <a:effectLst/>
                        </a:rPr>
                        <a:t>ão</a:t>
                      </a:r>
                      <a:r>
                        <a:rPr lang="pt-BR" sz="1400" b="1" dirty="0" smtClean="0">
                          <a:effectLst/>
                        </a:rPr>
                        <a:t> das</a:t>
                      </a:r>
                      <a:r>
                        <a:rPr lang="pt-PT" sz="1400" b="1" dirty="0" smtClean="0">
                          <a:effectLst/>
                        </a:rPr>
                        <a:t> </a:t>
                      </a:r>
                      <a:r>
                        <a:rPr lang="pt-PT" sz="1400" b="1" dirty="0">
                          <a:effectLst/>
                        </a:rPr>
                        <a:t>tarefas por colaboradores</a:t>
                      </a:r>
                      <a:endParaRPr lang="en-GB" sz="1400" b="1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Thales, Karina,</a:t>
                      </a:r>
                      <a:r>
                        <a:rPr lang="en-GB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Mariana, Carlos, Felipe e Lucy</a:t>
                      </a:r>
                      <a:endParaRPr lang="en-GB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4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350" marR="57350" marT="57350" marB="57350"/>
                </a:tc>
              </a:tr>
              <a:tr h="26327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 b="1" dirty="0">
                          <a:effectLst/>
                        </a:rPr>
                        <a:t>Abordagem </a:t>
                      </a:r>
                      <a:r>
                        <a:rPr lang="pt-PT" sz="1400" b="1" dirty="0" smtClean="0">
                          <a:effectLst/>
                        </a:rPr>
                        <a:t>grupo 1</a:t>
                      </a:r>
                      <a:endParaRPr lang="en-GB" sz="1400" b="1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Thales</a:t>
                      </a:r>
                      <a:r>
                        <a:rPr lang="en-GB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</a:t>
                      </a:r>
                      <a:r>
                        <a:rPr lang="en-GB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Karina</a:t>
                      </a:r>
                      <a:endParaRPr lang="en-GB" sz="14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350" marR="57350" marT="57350" marB="57350"/>
                </a:tc>
              </a:tr>
              <a:tr h="3338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 dirty="0" err="1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</a:rPr>
                        <a:t>Abordagem</a:t>
                      </a:r>
                      <a:r>
                        <a:rPr lang="en-GB" sz="1400" b="1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</a:rPr>
                        <a:t> </a:t>
                      </a:r>
                      <a:r>
                        <a:rPr lang="en-GB" sz="1400" b="1" dirty="0" err="1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</a:rPr>
                        <a:t>grupo</a:t>
                      </a:r>
                      <a:r>
                        <a:rPr lang="en-GB" sz="1400" b="1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</a:rPr>
                        <a:t> 2</a:t>
                      </a:r>
                      <a:endParaRPr lang="en-GB" sz="1400" b="1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GB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Mariana e Lucy</a:t>
                      </a:r>
                      <a:endParaRPr lang="en-GB" sz="14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350" marR="57350" marT="57350" marB="57350"/>
                </a:tc>
              </a:tr>
              <a:tr h="4535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 b="1" dirty="0" smtClean="0">
                          <a:effectLst/>
                        </a:rPr>
                        <a:t>Desenvolvimento com ferramentas 1</a:t>
                      </a:r>
                      <a:endParaRPr lang="en-GB" sz="1400" b="1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Thales</a:t>
                      </a:r>
                      <a:r>
                        <a:rPr lang="en-GB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</a:t>
                      </a:r>
                      <a:r>
                        <a:rPr lang="en-GB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Karina</a:t>
                      </a:r>
                    </a:p>
                  </a:txBody>
                  <a:tcPr marL="57350" marR="57350" marT="57350" marB="57350"/>
                </a:tc>
              </a:tr>
              <a:tr h="4535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 b="1" dirty="0" smtClean="0">
                          <a:effectLst/>
                        </a:rPr>
                        <a:t>Desenvolvimento com ferramentas 2</a:t>
                      </a:r>
                      <a:endParaRPr lang="en-GB" sz="1400" b="1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GB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Mariana e Lucy</a:t>
                      </a:r>
                      <a:endParaRPr lang="en-GB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350" marR="57350" marT="57350" marB="57350"/>
                </a:tc>
              </a:tr>
              <a:tr h="55487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1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Documentação e</a:t>
                      </a:r>
                      <a:r>
                        <a:rPr lang="pt-BR" sz="1400" b="1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 resultados</a:t>
                      </a:r>
                      <a:endParaRPr lang="en-GB" sz="1400" b="1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PT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Carlos</a:t>
                      </a:r>
                      <a:endParaRPr lang="en-GB" sz="14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350" marR="57350" marT="57350" marB="57350"/>
                </a:tc>
              </a:tr>
              <a:tr h="45354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b="1" dirty="0" err="1" smtClean="0">
                          <a:effectLst/>
                        </a:rPr>
                        <a:t>Apresentaç</a:t>
                      </a:r>
                      <a:r>
                        <a:rPr lang="pt-BR" sz="1400" b="1" dirty="0" err="1" smtClean="0">
                          <a:effectLst/>
                        </a:rPr>
                        <a:t>ão</a:t>
                      </a:r>
                      <a:r>
                        <a:rPr lang="pt-BR" sz="1400" b="1" dirty="0" smtClean="0">
                          <a:effectLst/>
                        </a:rPr>
                        <a:t> e aprovação do conceito</a:t>
                      </a:r>
                      <a:endParaRPr lang="en-GB" sz="1400" b="1" dirty="0" smtClean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57350" marR="57350" marT="57350" marB="5735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Thales, Karina,</a:t>
                      </a:r>
                      <a:r>
                        <a:rPr lang="en-GB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Mariana, Carlos, Felipe e Lucy</a:t>
                      </a:r>
                      <a:endParaRPr lang="en-GB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350" marR="57350" marT="57350" marB="5735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218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1757</TotalTime>
  <Words>923</Words>
  <Application>Microsoft Macintosh PowerPoint</Application>
  <PresentationFormat>Widescreen</PresentationFormat>
  <Paragraphs>175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Calibri</vt:lpstr>
      <vt:lpstr>Mangal</vt:lpstr>
      <vt:lpstr>Trebuchet MS</vt:lpstr>
      <vt:lpstr>Wingdings</vt:lpstr>
      <vt:lpstr>Wingdings 3</vt:lpstr>
      <vt:lpstr>Arial</vt:lpstr>
      <vt:lpstr>Facet</vt:lpstr>
      <vt:lpstr>Melhoria do processo Etapa Final </vt:lpstr>
      <vt:lpstr>Melhoria do processo – Etapa Final</vt:lpstr>
      <vt:lpstr>Problemas atuais do processo</vt:lpstr>
      <vt:lpstr>Melhorias</vt:lpstr>
      <vt:lpstr>Variáveis externas</vt:lpstr>
      <vt:lpstr>Melhorias no processo</vt:lpstr>
      <vt:lpstr>Como melhorar</vt:lpstr>
      <vt:lpstr>Cronograma</vt:lpstr>
      <vt:lpstr>Escala dos colaboradores</vt:lpstr>
      <vt:lpstr>Abordagem</vt:lpstr>
      <vt:lpstr>Ferramentas</vt:lpstr>
      <vt:lpstr>Resultados</vt:lpstr>
      <vt:lpstr>Melhoria do processo Etapa Final 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de variáveis externas </dc:title>
  <dc:creator>Luis Felipe C. Marques</dc:creator>
  <cp:lastModifiedBy>Luis Felipe C. Marques</cp:lastModifiedBy>
  <cp:revision>36</cp:revision>
  <dcterms:created xsi:type="dcterms:W3CDTF">2018-10-08T23:13:43Z</dcterms:created>
  <dcterms:modified xsi:type="dcterms:W3CDTF">2018-10-16T01:24:44Z</dcterms:modified>
</cp:coreProperties>
</file>